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1"/>
    <p:sldMasterId id="2147483740" r:id="rId2"/>
  </p:sldMasterIdLst>
  <p:notesMasterIdLst>
    <p:notesMasterId r:id="rId38"/>
  </p:notesMasterIdLst>
  <p:handoutMasterIdLst>
    <p:handoutMasterId r:id="rId39"/>
  </p:handoutMasterIdLst>
  <p:sldIdLst>
    <p:sldId id="259" r:id="rId3"/>
    <p:sldId id="293" r:id="rId4"/>
    <p:sldId id="281" r:id="rId5"/>
    <p:sldId id="282" r:id="rId6"/>
    <p:sldId id="283" r:id="rId7"/>
    <p:sldId id="28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9" r:id="rId17"/>
    <p:sldId id="290" r:id="rId18"/>
    <p:sldId id="268" r:id="rId19"/>
    <p:sldId id="292" r:id="rId20"/>
    <p:sldId id="291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8" r:id="rId34"/>
    <p:sldId id="285" r:id="rId35"/>
    <p:sldId id="286" r:id="rId36"/>
    <p:sldId id="287" r:id="rId37"/>
  </p:sldIdLst>
  <p:sldSz cx="11520488" cy="6480175"/>
  <p:notesSz cx="6858000" cy="9144000"/>
  <p:embeddedFontLst>
    <p:embeddedFont>
      <p:font typeface="Oswald" panose="020F0502020204030204" pitchFamily="2" charset="0"/>
      <p:bold r:id="rId40"/>
    </p:embeddedFont>
    <p:embeddedFont>
      <p:font typeface="Roboto Slab" pitchFamily="2" charset="0"/>
      <p:regular r:id="rId41"/>
      <p:bold r:id="rId42"/>
    </p:embeddedFont>
  </p:embeddedFontLst>
  <p:defaultTextStyle>
    <a:defPPr>
      <a:defRPr lang="de-DE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n" id="{D682E588-29DA-4563-9765-1DCA816B6006}">
          <p14:sldIdLst>
            <p14:sldId id="259"/>
            <p14:sldId id="293"/>
            <p14:sldId id="281"/>
            <p14:sldId id="282"/>
            <p14:sldId id="283"/>
            <p14:sldId id="284"/>
          </p14:sldIdLst>
        </p14:section>
        <p14:section name="Inhalt" id="{0A10DB8B-14BA-4B43-926A-97AE5A605C06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89"/>
            <p14:sldId id="290"/>
            <p14:sldId id="268"/>
            <p14:sldId id="292"/>
            <p14:sldId id="291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Ende" id="{0AE023F4-CF61-4219-A87B-DBA07A982697}">
          <p14:sldIdLst>
            <p14:sldId id="288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 Demcisin" initials="GD" lastIdx="1" clrIdx="0"/>
  <p:cmAuthor id="2" name="Lena Puchner" initials="LP" lastIdx="4" clrIdx="1">
    <p:extLst>
      <p:ext uri="{19B8F6BF-5375-455C-9EA6-DF929625EA0E}">
        <p15:presenceInfo xmlns:p15="http://schemas.microsoft.com/office/powerpoint/2012/main" userId="Lena Puch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9"/>
    <a:srgbClr val="1F3365"/>
    <a:srgbClr val="000000"/>
    <a:srgbClr val="1C9BD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2" autoAdjust="0"/>
    <p:restoredTop sz="86418"/>
  </p:normalViewPr>
  <p:slideViewPr>
    <p:cSldViewPr snapToGrid="0">
      <p:cViewPr varScale="1">
        <p:scale>
          <a:sx n="113" d="100"/>
          <a:sy n="113" d="100"/>
        </p:scale>
        <p:origin x="270" y="96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Mappe2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Mappe2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Mappe2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Daten\04_HR_EU_MoMa_RB_SKR\MV_RB\KR_Herz%20des%20Mostviertels\Weistrach\2_G21_240101\Umfrage\Auswertung\Rohdaten_Auswert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Alter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Auswertung!$A$986:$A$992</c:f>
              <c:strCache>
                <c:ptCount val="7"/>
                <c:pt idx="0">
                  <c:v>18 Jahre oder jünger</c:v>
                </c:pt>
                <c:pt idx="1">
                  <c:v>19 - 30 Jahre</c:v>
                </c:pt>
                <c:pt idx="2">
                  <c:v>31 - 40 Jahre</c:v>
                </c:pt>
                <c:pt idx="3">
                  <c:v>41 - 50 Jahre </c:v>
                </c:pt>
                <c:pt idx="4">
                  <c:v>51 - 60 Jahre</c:v>
                </c:pt>
                <c:pt idx="5">
                  <c:v>61 - 70 Jahre</c:v>
                </c:pt>
                <c:pt idx="6">
                  <c:v>71 Jahre oder älter</c:v>
                </c:pt>
              </c:strCache>
            </c:strRef>
          </c:cat>
          <c:val>
            <c:numRef>
              <c:f>Auswertung!$B$986:$B$992</c:f>
              <c:numCache>
                <c:formatCode>0%</c:formatCode>
                <c:ptCount val="7"/>
                <c:pt idx="0">
                  <c:v>2.1857923497267763E-2</c:v>
                </c:pt>
                <c:pt idx="1">
                  <c:v>0.15482695810564662</c:v>
                </c:pt>
                <c:pt idx="2">
                  <c:v>0.19125683060109289</c:v>
                </c:pt>
                <c:pt idx="3">
                  <c:v>0.11839708561020036</c:v>
                </c:pt>
                <c:pt idx="4">
                  <c:v>0.12386156648451731</c:v>
                </c:pt>
                <c:pt idx="5">
                  <c:v>8.7431693989071052E-2</c:v>
                </c:pt>
                <c:pt idx="6">
                  <c:v>3.0965391621129327E-2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2-489A-8405-AC3ACA41F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2276015"/>
        <c:axId val="242271439"/>
      </c:barChart>
      <c:catAx>
        <c:axId val="242276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2271439"/>
        <c:crosses val="autoZero"/>
        <c:auto val="1"/>
        <c:lblAlgn val="ctr"/>
        <c:lblOffset val="100"/>
        <c:noMultiLvlLbl val="0"/>
      </c:catAx>
      <c:valAx>
        <c:axId val="242271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2276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Tabelle1!$A$90</c:f>
              <c:strCache>
                <c:ptCount val="1"/>
                <c:pt idx="0">
                  <c:v>sehr unwichtig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Tabelle1!$B$89:$F$89</c:f>
              <c:strCache>
                <c:ptCount val="5"/>
                <c:pt idx="0">
                  <c:v>Nächtigungsmöglichkeiten</c:v>
                </c:pt>
                <c:pt idx="1">
                  <c:v>Tourismus</c:v>
                </c:pt>
                <c:pt idx="2">
                  <c:v>Wohnangebot</c:v>
                </c:pt>
                <c:pt idx="3">
                  <c:v>Umwelt und Klimaschutz</c:v>
                </c:pt>
                <c:pt idx="4">
                  <c:v>Arbeitsplätze</c:v>
                </c:pt>
              </c:strCache>
            </c:strRef>
          </c:cat>
          <c:val>
            <c:numRef>
              <c:f>Tabelle1!$B$90:$F$90</c:f>
              <c:numCache>
                <c:formatCode>0.00%</c:formatCode>
                <c:ptCount val="5"/>
                <c:pt idx="0">
                  <c:v>6.9216757741347903E-2</c:v>
                </c:pt>
                <c:pt idx="1">
                  <c:v>5.2823315118397086E-2</c:v>
                </c:pt>
                <c:pt idx="2">
                  <c:v>3.825136612021858E-2</c:v>
                </c:pt>
                <c:pt idx="3">
                  <c:v>3.0965391621129327E-2</c:v>
                </c:pt>
                <c:pt idx="4">
                  <c:v>1.2750455373406194E-2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A-4E92-A46D-E864AF8B0D7B}"/>
            </c:ext>
          </c:extLst>
        </c:ser>
        <c:ser>
          <c:idx val="1"/>
          <c:order val="1"/>
          <c:tx>
            <c:strRef>
              <c:f>Tabelle1!$A$91</c:f>
              <c:strCache>
                <c:ptCount val="1"/>
                <c:pt idx="0">
                  <c:v>eher unwichtig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Tabelle1!$B$89:$F$89</c:f>
              <c:strCache>
                <c:ptCount val="5"/>
                <c:pt idx="0">
                  <c:v>Nächtigungsmöglichkeiten</c:v>
                </c:pt>
                <c:pt idx="1">
                  <c:v>Tourismus</c:v>
                </c:pt>
                <c:pt idx="2">
                  <c:v>Wohnangebot</c:v>
                </c:pt>
                <c:pt idx="3">
                  <c:v>Umwelt und Klimaschutz</c:v>
                </c:pt>
                <c:pt idx="4">
                  <c:v>Arbeitsplätze</c:v>
                </c:pt>
              </c:strCache>
            </c:strRef>
          </c:cat>
          <c:val>
            <c:numRef>
              <c:f>Tabelle1!$B$91:$F$91</c:f>
              <c:numCache>
                <c:formatCode>0.00%</c:formatCode>
                <c:ptCount val="5"/>
                <c:pt idx="0">
                  <c:v>0.2313296903460838</c:v>
                </c:pt>
                <c:pt idx="1">
                  <c:v>0.28597449908925321</c:v>
                </c:pt>
                <c:pt idx="2">
                  <c:v>0.17850637522768667</c:v>
                </c:pt>
                <c:pt idx="3">
                  <c:v>9.107468123861566E-2</c:v>
                </c:pt>
                <c:pt idx="4">
                  <c:v>0.122040072859745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BA-4E92-A46D-E864AF8B0D7B}"/>
            </c:ext>
          </c:extLst>
        </c:ser>
        <c:ser>
          <c:idx val="2"/>
          <c:order val="2"/>
          <c:tx>
            <c:strRef>
              <c:f>Tabelle1!$A$92</c:f>
              <c:strCache>
                <c:ptCount val="1"/>
                <c:pt idx="0">
                  <c:v>eher wichtig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Tabelle1!$B$89:$F$89</c:f>
              <c:strCache>
                <c:ptCount val="5"/>
                <c:pt idx="0">
                  <c:v>Nächtigungsmöglichkeiten</c:v>
                </c:pt>
                <c:pt idx="1">
                  <c:v>Tourismus</c:v>
                </c:pt>
                <c:pt idx="2">
                  <c:v>Wohnangebot</c:v>
                </c:pt>
                <c:pt idx="3">
                  <c:v>Umwelt und Klimaschutz</c:v>
                </c:pt>
                <c:pt idx="4">
                  <c:v>Arbeitsplätze</c:v>
                </c:pt>
              </c:strCache>
            </c:strRef>
          </c:cat>
          <c:val>
            <c:numRef>
              <c:f>Tabelle1!$B$92:$F$92</c:f>
              <c:numCache>
                <c:formatCode>0.00%</c:formatCode>
                <c:ptCount val="5"/>
                <c:pt idx="0">
                  <c:v>0.28779599271402551</c:v>
                </c:pt>
                <c:pt idx="1">
                  <c:v>0.29508196721311475</c:v>
                </c:pt>
                <c:pt idx="2">
                  <c:v>0.28779599271402551</c:v>
                </c:pt>
                <c:pt idx="3">
                  <c:v>0.28597449908925321</c:v>
                </c:pt>
                <c:pt idx="4">
                  <c:v>0.29690346083788705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BA-4E92-A46D-E864AF8B0D7B}"/>
            </c:ext>
          </c:extLst>
        </c:ser>
        <c:ser>
          <c:idx val="3"/>
          <c:order val="3"/>
          <c:tx>
            <c:strRef>
              <c:f>Tabelle1!$A$93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Tabelle1!$B$89:$F$89</c:f>
              <c:strCache>
                <c:ptCount val="5"/>
                <c:pt idx="0">
                  <c:v>Nächtigungsmöglichkeiten</c:v>
                </c:pt>
                <c:pt idx="1">
                  <c:v>Tourismus</c:v>
                </c:pt>
                <c:pt idx="2">
                  <c:v>Wohnangebot</c:v>
                </c:pt>
                <c:pt idx="3">
                  <c:v>Umwelt und Klimaschutz</c:v>
                </c:pt>
                <c:pt idx="4">
                  <c:v>Arbeitsplätze</c:v>
                </c:pt>
              </c:strCache>
            </c:strRef>
          </c:cat>
          <c:val>
            <c:numRef>
              <c:f>Tabelle1!$B$93:$F$93</c:f>
              <c:numCache>
                <c:formatCode>0.00%</c:formatCode>
                <c:ptCount val="5"/>
                <c:pt idx="0">
                  <c:v>0.17850637522768667</c:v>
                </c:pt>
                <c:pt idx="1">
                  <c:v>0.12386156648451731</c:v>
                </c:pt>
                <c:pt idx="2">
                  <c:v>0.27140255009107467</c:v>
                </c:pt>
                <c:pt idx="3">
                  <c:v>0.36612021857923499</c:v>
                </c:pt>
                <c:pt idx="4">
                  <c:v>0.34061930783242261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BA-4E92-A46D-E864AF8B0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954304"/>
        <c:axId val="1123948064"/>
      </c:barChart>
      <c:catAx>
        <c:axId val="112395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23948064"/>
        <c:crosses val="autoZero"/>
        <c:auto val="1"/>
        <c:lblAlgn val="ctr"/>
        <c:lblOffset val="100"/>
        <c:noMultiLvlLbl val="0"/>
      </c:catAx>
      <c:valAx>
        <c:axId val="1123948064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239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Tabelle1!$A$57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Tabelle1!$B$56:$F$56</c:f>
              <c:strCache>
                <c:ptCount val="5"/>
                <c:pt idx="0">
                  <c:v>Angebot für Jugendliche</c:v>
                </c:pt>
                <c:pt idx="1">
                  <c:v>Nahversorgung</c:v>
                </c:pt>
                <c:pt idx="2">
                  <c:v>Medizinische Versorgung</c:v>
                </c:pt>
                <c:pt idx="3">
                  <c:v>Ortskern</c:v>
                </c:pt>
                <c:pt idx="4">
                  <c:v>Gastronomie</c:v>
                </c:pt>
              </c:strCache>
            </c:strRef>
          </c:cat>
          <c:val>
            <c:numRef>
              <c:f>Tabelle1!$B$57:$F$57</c:f>
              <c:numCache>
                <c:formatCode>0.00%</c:formatCode>
                <c:ptCount val="5"/>
                <c:pt idx="0">
                  <c:v>0.5865209471766849</c:v>
                </c:pt>
                <c:pt idx="1">
                  <c:v>0.54644808743169404</c:v>
                </c:pt>
                <c:pt idx="2">
                  <c:v>0.56466302367941712</c:v>
                </c:pt>
                <c:pt idx="3">
                  <c:v>0.59380692167577409</c:v>
                </c:pt>
                <c:pt idx="4">
                  <c:v>0.51183970856102001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C-4809-9E0B-922CABB3F809}"/>
            </c:ext>
          </c:extLst>
        </c:ser>
        <c:ser>
          <c:idx val="1"/>
          <c:order val="1"/>
          <c:tx>
            <c:strRef>
              <c:f>Tabelle1!$A$58</c:f>
              <c:strCache>
                <c:ptCount val="1"/>
                <c:pt idx="0">
                  <c:v>eher wichtig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Tabelle1!$B$56:$F$56</c:f>
              <c:strCache>
                <c:ptCount val="5"/>
                <c:pt idx="0">
                  <c:v>Angebot für Jugendliche</c:v>
                </c:pt>
                <c:pt idx="1">
                  <c:v>Nahversorgung</c:v>
                </c:pt>
                <c:pt idx="2">
                  <c:v>Medizinische Versorgung</c:v>
                </c:pt>
                <c:pt idx="3">
                  <c:v>Ortskern</c:v>
                </c:pt>
                <c:pt idx="4">
                  <c:v>Gastronomie</c:v>
                </c:pt>
              </c:strCache>
            </c:strRef>
          </c:cat>
          <c:val>
            <c:numRef>
              <c:f>Tabelle1!$B$58:$F$58</c:f>
              <c:numCache>
                <c:formatCode>0.00%</c:formatCode>
                <c:ptCount val="5"/>
                <c:pt idx="0">
                  <c:v>0.18761384335154827</c:v>
                </c:pt>
                <c:pt idx="1">
                  <c:v>0.19489981785063754</c:v>
                </c:pt>
                <c:pt idx="2">
                  <c:v>0.18943533697632059</c:v>
                </c:pt>
                <c:pt idx="3">
                  <c:v>0.15300546448087432</c:v>
                </c:pt>
                <c:pt idx="4">
                  <c:v>0.24408014571948999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FC-4809-9E0B-922CABB3F809}"/>
            </c:ext>
          </c:extLst>
        </c:ser>
        <c:ser>
          <c:idx val="2"/>
          <c:order val="2"/>
          <c:tx>
            <c:strRef>
              <c:f>Tabelle1!$A$59</c:f>
              <c:strCache>
                <c:ptCount val="1"/>
                <c:pt idx="0">
                  <c:v>eher unwichtig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Tabelle1!$B$56:$F$56</c:f>
              <c:strCache>
                <c:ptCount val="5"/>
                <c:pt idx="0">
                  <c:v>Angebot für Jugendliche</c:v>
                </c:pt>
                <c:pt idx="1">
                  <c:v>Nahversorgung</c:v>
                </c:pt>
                <c:pt idx="2">
                  <c:v>Medizinische Versorgung</c:v>
                </c:pt>
                <c:pt idx="3">
                  <c:v>Ortskern</c:v>
                </c:pt>
                <c:pt idx="4">
                  <c:v>Gastronomie</c:v>
                </c:pt>
              </c:strCache>
            </c:strRef>
          </c:cat>
          <c:val>
            <c:numRef>
              <c:f>Tabelle1!$B$59:$F$59</c:f>
              <c:numCache>
                <c:formatCode>0.00%</c:formatCode>
                <c:ptCount val="5"/>
                <c:pt idx="0">
                  <c:v>1.0928961748633882E-2</c:v>
                </c:pt>
                <c:pt idx="1">
                  <c:v>3.2786885245901641E-2</c:v>
                </c:pt>
                <c:pt idx="2">
                  <c:v>3.2786885245901641E-2</c:v>
                </c:pt>
                <c:pt idx="3">
                  <c:v>3.4608378870673952E-2</c:v>
                </c:pt>
                <c:pt idx="4">
                  <c:v>2.5500910746812388E-2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FC-4809-9E0B-922CABB3F809}"/>
            </c:ext>
          </c:extLst>
        </c:ser>
        <c:ser>
          <c:idx val="3"/>
          <c:order val="3"/>
          <c:tx>
            <c:strRef>
              <c:f>Tabelle1!$A$60</c:f>
              <c:strCache>
                <c:ptCount val="1"/>
                <c:pt idx="0">
                  <c:v>sehr unwichtig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Tabelle1!$B$56:$F$56</c:f>
              <c:strCache>
                <c:ptCount val="5"/>
                <c:pt idx="0">
                  <c:v>Angebot für Jugendliche</c:v>
                </c:pt>
                <c:pt idx="1">
                  <c:v>Nahversorgung</c:v>
                </c:pt>
                <c:pt idx="2">
                  <c:v>Medizinische Versorgung</c:v>
                </c:pt>
                <c:pt idx="3">
                  <c:v>Ortskern</c:v>
                </c:pt>
                <c:pt idx="4">
                  <c:v>Gastronomie</c:v>
                </c:pt>
              </c:strCache>
            </c:strRef>
          </c:cat>
          <c:val>
            <c:numRef>
              <c:f>Tabelle1!$B$60:$F$60</c:f>
              <c:numCache>
                <c:formatCode>0.00%</c:formatCode>
                <c:ptCount val="5"/>
                <c:pt idx="0">
                  <c:v>1.8214936247723133E-3</c:v>
                </c:pt>
                <c:pt idx="1">
                  <c:v>7.2859744990892532E-3</c:v>
                </c:pt>
                <c:pt idx="2">
                  <c:v>3.6429872495446266E-3</c:v>
                </c:pt>
                <c:pt idx="3">
                  <c:v>3.6429872495446266E-3</c:v>
                </c:pt>
                <c:pt idx="4">
                  <c:v>1.8214936247723133E-3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FC-4809-9E0B-922CABB3F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6214992"/>
        <c:axId val="986216240"/>
      </c:barChart>
      <c:catAx>
        <c:axId val="98621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86216240"/>
        <c:crosses val="autoZero"/>
        <c:auto val="1"/>
        <c:lblAlgn val="ctr"/>
        <c:lblOffset val="100"/>
        <c:noMultiLvlLbl val="0"/>
      </c:catAx>
      <c:valAx>
        <c:axId val="98621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8621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Auswertung!$A$582:$A$593</c:f>
              <c:strCache>
                <c:ptCount val="12"/>
                <c:pt idx="0">
                  <c:v>Gemeinderatssitzungen</c:v>
                </c:pt>
                <c:pt idx="1">
                  <c:v>Sonstiges</c:v>
                </c:pt>
                <c:pt idx="2">
                  <c:v>Ich informiere mich nicht aktiv</c:v>
                </c:pt>
                <c:pt idx="3">
                  <c:v>Gespräch mit GemeinderätInnen</c:v>
                </c:pt>
                <c:pt idx="4">
                  <c:v>Nicht beendet oder nicht gezeigt</c:v>
                </c:pt>
                <c:pt idx="5">
                  <c:v>Regionalzeitungen</c:v>
                </c:pt>
                <c:pt idx="6">
                  <c:v>Öffentliche Aushänge (Amtstafel, Gasthäuser,...)</c:v>
                </c:pt>
                <c:pt idx="7">
                  <c:v>Gemeindehomepage</c:v>
                </c:pt>
                <c:pt idx="8">
                  <c:v>Vereine</c:v>
                </c:pt>
                <c:pt idx="9">
                  <c:v>Facebook, Instagram </c:v>
                </c:pt>
                <c:pt idx="10">
                  <c:v>Gespräche mit Bekannten, am Stammtisch, ... </c:v>
                </c:pt>
                <c:pt idx="11">
                  <c:v>Gemeindezeitung</c:v>
                </c:pt>
              </c:strCache>
            </c:strRef>
          </c:cat>
          <c:val>
            <c:numRef>
              <c:f>Auswertung!$B$582:$B$593</c:f>
              <c:numCache>
                <c:formatCode>0.00%</c:formatCode>
                <c:ptCount val="12"/>
                <c:pt idx="0">
                  <c:v>7.2859744990892532E-3</c:v>
                </c:pt>
                <c:pt idx="1">
                  <c:v>3.0965391621129327E-2</c:v>
                </c:pt>
                <c:pt idx="2">
                  <c:v>5.4644808743169397E-2</c:v>
                </c:pt>
                <c:pt idx="3">
                  <c:v>0.10382513661202186</c:v>
                </c:pt>
                <c:pt idx="4">
                  <c:v>0.13296903460837886</c:v>
                </c:pt>
                <c:pt idx="5">
                  <c:v>0.15846994535519127</c:v>
                </c:pt>
                <c:pt idx="6">
                  <c:v>0.16393442622950818</c:v>
                </c:pt>
                <c:pt idx="7">
                  <c:v>0.21493624772313297</c:v>
                </c:pt>
                <c:pt idx="8">
                  <c:v>0.22586520947176689</c:v>
                </c:pt>
                <c:pt idx="9">
                  <c:v>0.32786885245901637</c:v>
                </c:pt>
                <c:pt idx="10">
                  <c:v>0.44990892531876137</c:v>
                </c:pt>
                <c:pt idx="11">
                  <c:v>0.60109289617486339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D-4E1C-832C-158F72631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920815"/>
        <c:axId val="218918735"/>
      </c:barChart>
      <c:catAx>
        <c:axId val="2189208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8918735"/>
        <c:crosses val="autoZero"/>
        <c:auto val="1"/>
        <c:lblAlgn val="ctr"/>
        <c:lblOffset val="100"/>
        <c:noMultiLvlLbl val="0"/>
      </c:catAx>
      <c:valAx>
        <c:axId val="218918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892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C-4AB2-8987-38813C2A1613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FC-4AB2-8987-38813C2A16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C-4AB2-8987-38813C2A1613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C-4AB2-8987-38813C2A1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Auswertung!$A$604:$A$607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Nicht beendet oder nicht gezeigt</c:v>
                </c:pt>
                <c:pt idx="3">
                  <c:v>Keine Antwort</c:v>
                </c:pt>
              </c:strCache>
            </c:strRef>
          </c:cat>
          <c:val>
            <c:numRef>
              <c:f>Auswertung!$B$604:$B$607</c:f>
              <c:numCache>
                <c:formatCode>0%</c:formatCode>
                <c:ptCount val="4"/>
                <c:pt idx="0">
                  <c:v>0.45719489981785066</c:v>
                </c:pt>
                <c:pt idx="1">
                  <c:v>0.30965391621129323</c:v>
                </c:pt>
                <c:pt idx="2">
                  <c:v>0.13296903460837886</c:v>
                </c:pt>
                <c:pt idx="3">
                  <c:v>0.10018214936247723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FC-4AB2-8987-38813C2A161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Auswertung!$G$625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Auswertung!$H$624:$M$624</c:f>
              <c:strCache>
                <c:ptCount val="6"/>
                <c:pt idx="0">
                  <c:v>Öffnungszeiten Gemeindeamt</c:v>
                </c:pt>
                <c:pt idx="1">
                  <c:v>Fachliche Unterstützung/Hilfeleistung der zuständigen VerwaltungsmitarbeiterInnen</c:v>
                </c:pt>
                <c:pt idx="2">
                  <c:v>Hilfestellung der BauhofmitarbeiterInnen</c:v>
                </c:pt>
                <c:pt idx="3">
                  <c:v>Politisches Klima</c:v>
                </c:pt>
                <c:pt idx="4">
                  <c:v>BürgerInnen-Nähe der politischen VertreterInnen</c:v>
                </c:pt>
                <c:pt idx="5">
                  <c:v>Kommunikation und Information</c:v>
                </c:pt>
              </c:strCache>
            </c:strRef>
          </c:cat>
          <c:val>
            <c:numRef>
              <c:f>Auswertung!$H$625:$M$625</c:f>
              <c:numCache>
                <c:formatCode>0.00%</c:formatCode>
                <c:ptCount val="6"/>
                <c:pt idx="0">
                  <c:v>0.2040072859744991</c:v>
                </c:pt>
                <c:pt idx="1">
                  <c:v>0.3460837887067395</c:v>
                </c:pt>
                <c:pt idx="2">
                  <c:v>0.24408014571948999</c:v>
                </c:pt>
                <c:pt idx="3">
                  <c:v>0.11839708561020036</c:v>
                </c:pt>
                <c:pt idx="4">
                  <c:v>0.16939890710382513</c:v>
                </c:pt>
                <c:pt idx="5">
                  <c:v>0.122040072859745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1-47A7-BE8E-64CB14E4CCE6}"/>
            </c:ext>
          </c:extLst>
        </c:ser>
        <c:ser>
          <c:idx val="1"/>
          <c:order val="1"/>
          <c:tx>
            <c:strRef>
              <c:f>Auswertung!$G$626</c:f>
              <c:strCache>
                <c:ptCount val="1"/>
                <c:pt idx="0">
                  <c:v>eher gut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Auswertung!$H$624:$M$624</c:f>
              <c:strCache>
                <c:ptCount val="6"/>
                <c:pt idx="0">
                  <c:v>Öffnungszeiten Gemeindeamt</c:v>
                </c:pt>
                <c:pt idx="1">
                  <c:v>Fachliche Unterstützung/Hilfeleistung der zuständigen VerwaltungsmitarbeiterInnen</c:v>
                </c:pt>
                <c:pt idx="2">
                  <c:v>Hilfestellung der BauhofmitarbeiterInnen</c:v>
                </c:pt>
                <c:pt idx="3">
                  <c:v>Politisches Klima</c:v>
                </c:pt>
                <c:pt idx="4">
                  <c:v>BürgerInnen-Nähe der politischen VertreterInnen</c:v>
                </c:pt>
                <c:pt idx="5">
                  <c:v>Kommunikation und Information</c:v>
                </c:pt>
              </c:strCache>
            </c:strRef>
          </c:cat>
          <c:val>
            <c:numRef>
              <c:f>Auswertung!$H$626:$M$626</c:f>
              <c:numCache>
                <c:formatCode>0.00%</c:formatCode>
                <c:ptCount val="6"/>
                <c:pt idx="0">
                  <c:v>0.44990892531876137</c:v>
                </c:pt>
                <c:pt idx="1">
                  <c:v>0.33515482695810567</c:v>
                </c:pt>
                <c:pt idx="2">
                  <c:v>0.36612021857923499</c:v>
                </c:pt>
                <c:pt idx="3">
                  <c:v>0.39344262295081966</c:v>
                </c:pt>
                <c:pt idx="4">
                  <c:v>0.35154826958105645</c:v>
                </c:pt>
                <c:pt idx="5">
                  <c:v>0.36794171220400729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1-47A7-BE8E-64CB14E4CCE6}"/>
            </c:ext>
          </c:extLst>
        </c:ser>
        <c:ser>
          <c:idx val="2"/>
          <c:order val="2"/>
          <c:tx>
            <c:strRef>
              <c:f>Auswertung!$G$627</c:f>
              <c:strCache>
                <c:ptCount val="1"/>
                <c:pt idx="0">
                  <c:v>eher schlecht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Auswertung!$H$624:$M$624</c:f>
              <c:strCache>
                <c:ptCount val="6"/>
                <c:pt idx="0">
                  <c:v>Öffnungszeiten Gemeindeamt</c:v>
                </c:pt>
                <c:pt idx="1">
                  <c:v>Fachliche Unterstützung/Hilfeleistung der zuständigen VerwaltungsmitarbeiterInnen</c:v>
                </c:pt>
                <c:pt idx="2">
                  <c:v>Hilfestellung der BauhofmitarbeiterInnen</c:v>
                </c:pt>
                <c:pt idx="3">
                  <c:v>Politisches Klima</c:v>
                </c:pt>
                <c:pt idx="4">
                  <c:v>BürgerInnen-Nähe der politischen VertreterInnen</c:v>
                </c:pt>
                <c:pt idx="5">
                  <c:v>Kommunikation und Information</c:v>
                </c:pt>
              </c:strCache>
            </c:strRef>
          </c:cat>
          <c:val>
            <c:numRef>
              <c:f>Auswertung!$H$627:$M$627</c:f>
              <c:numCache>
                <c:formatCode>0.00%</c:formatCode>
                <c:ptCount val="6"/>
                <c:pt idx="0">
                  <c:v>7.650273224043716E-2</c:v>
                </c:pt>
                <c:pt idx="1">
                  <c:v>3.0965391621129327E-2</c:v>
                </c:pt>
                <c:pt idx="2">
                  <c:v>4.9180327868852458E-2</c:v>
                </c:pt>
                <c:pt idx="3">
                  <c:v>0.13479052823315119</c:v>
                </c:pt>
                <c:pt idx="4">
                  <c:v>0.122040072859745</c:v>
                </c:pt>
                <c:pt idx="5">
                  <c:v>0.16575591985428051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31-47A7-BE8E-64CB14E4CCE6}"/>
            </c:ext>
          </c:extLst>
        </c:ser>
        <c:ser>
          <c:idx val="3"/>
          <c:order val="3"/>
          <c:tx>
            <c:strRef>
              <c:f>Auswertung!$G$628</c:f>
              <c:strCache>
                <c:ptCount val="1"/>
                <c:pt idx="0">
                  <c:v>sehr schlecht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Auswertung!$H$624:$M$624</c:f>
              <c:strCache>
                <c:ptCount val="6"/>
                <c:pt idx="0">
                  <c:v>Öffnungszeiten Gemeindeamt</c:v>
                </c:pt>
                <c:pt idx="1">
                  <c:v>Fachliche Unterstützung/Hilfeleistung der zuständigen VerwaltungsmitarbeiterInnen</c:v>
                </c:pt>
                <c:pt idx="2">
                  <c:v>Hilfestellung der BauhofmitarbeiterInnen</c:v>
                </c:pt>
                <c:pt idx="3">
                  <c:v>Politisches Klima</c:v>
                </c:pt>
                <c:pt idx="4">
                  <c:v>BürgerInnen-Nähe der politischen VertreterInnen</c:v>
                </c:pt>
                <c:pt idx="5">
                  <c:v>Kommunikation und Information</c:v>
                </c:pt>
              </c:strCache>
            </c:strRef>
          </c:cat>
          <c:val>
            <c:numRef>
              <c:f>Auswertung!$H$628:$M$628</c:f>
              <c:numCache>
                <c:formatCode>0.00%</c:formatCode>
                <c:ptCount val="6"/>
                <c:pt idx="0">
                  <c:v>5.4644808743169408E-3</c:v>
                </c:pt>
                <c:pt idx="1">
                  <c:v>1.2750455373406194E-2</c:v>
                </c:pt>
                <c:pt idx="2">
                  <c:v>1.2750455373406194E-2</c:v>
                </c:pt>
                <c:pt idx="3">
                  <c:v>2.5500910746812388E-2</c:v>
                </c:pt>
                <c:pt idx="4">
                  <c:v>4.0072859744990891E-2</c:v>
                </c:pt>
                <c:pt idx="5">
                  <c:v>3.2786885245901641E-2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31-47A7-BE8E-64CB14E4C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298911"/>
        <c:axId val="307297247"/>
      </c:barChart>
      <c:catAx>
        <c:axId val="30729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7297247"/>
        <c:crosses val="autoZero"/>
        <c:auto val="1"/>
        <c:lblAlgn val="ctr"/>
        <c:lblOffset val="100"/>
        <c:noMultiLvlLbl val="0"/>
      </c:catAx>
      <c:valAx>
        <c:axId val="307297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729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Auswertung!$F$678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Auswertung!$G$677:$L$677</c:f>
              <c:strCache>
                <c:ptCount val="6"/>
                <c:pt idx="0">
                  <c:v>Spielplätze</c:v>
                </c:pt>
                <c:pt idx="1">
                  <c:v>Öffentliche WC-Anlagen</c:v>
                </c:pt>
                <c:pt idx="2">
                  <c:v>Wanderwege</c:v>
                </c:pt>
                <c:pt idx="3">
                  <c:v>Radwege/Mountainbike-Wege</c:v>
                </c:pt>
                <c:pt idx="4">
                  <c:v>Gemeindezeitung</c:v>
                </c:pt>
                <c:pt idx="5">
                  <c:v>Gemeinde-Homepage</c:v>
                </c:pt>
              </c:strCache>
            </c:strRef>
          </c:cat>
          <c:val>
            <c:numRef>
              <c:f>Auswertung!$G$678:$L$678</c:f>
              <c:numCache>
                <c:formatCode>0.00%</c:formatCode>
                <c:ptCount val="6"/>
                <c:pt idx="0">
                  <c:v>0.15846994535519127</c:v>
                </c:pt>
                <c:pt idx="1">
                  <c:v>0.10018214936247723</c:v>
                </c:pt>
                <c:pt idx="2">
                  <c:v>0.26411657559198543</c:v>
                </c:pt>
                <c:pt idx="3">
                  <c:v>0.24590163934426229</c:v>
                </c:pt>
                <c:pt idx="4">
                  <c:v>0.29508196721311475</c:v>
                </c:pt>
                <c:pt idx="5">
                  <c:v>0.12750455373406194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3-4C56-A9C6-C75E04D15454}"/>
            </c:ext>
          </c:extLst>
        </c:ser>
        <c:ser>
          <c:idx val="1"/>
          <c:order val="1"/>
          <c:tx>
            <c:strRef>
              <c:f>Auswertung!$F$679</c:f>
              <c:strCache>
                <c:ptCount val="1"/>
                <c:pt idx="0">
                  <c:v>eher gut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Auswertung!$G$677:$L$677</c:f>
              <c:strCache>
                <c:ptCount val="6"/>
                <c:pt idx="0">
                  <c:v>Spielplätze</c:v>
                </c:pt>
                <c:pt idx="1">
                  <c:v>Öffentliche WC-Anlagen</c:v>
                </c:pt>
                <c:pt idx="2">
                  <c:v>Wanderwege</c:v>
                </c:pt>
                <c:pt idx="3">
                  <c:v>Radwege/Mountainbike-Wege</c:v>
                </c:pt>
                <c:pt idx="4">
                  <c:v>Gemeindezeitung</c:v>
                </c:pt>
                <c:pt idx="5">
                  <c:v>Gemeinde-Homepage</c:v>
                </c:pt>
              </c:strCache>
            </c:strRef>
          </c:cat>
          <c:val>
            <c:numRef>
              <c:f>Auswertung!$G$679:$L$679</c:f>
              <c:numCache>
                <c:formatCode>0.00%</c:formatCode>
                <c:ptCount val="6"/>
                <c:pt idx="0">
                  <c:v>0.38069216757741342</c:v>
                </c:pt>
                <c:pt idx="1">
                  <c:v>0.27868852459016391</c:v>
                </c:pt>
                <c:pt idx="2">
                  <c:v>0.40255009107468126</c:v>
                </c:pt>
                <c:pt idx="3">
                  <c:v>0.34790528233151186</c:v>
                </c:pt>
                <c:pt idx="4">
                  <c:v>0.36429872495446264</c:v>
                </c:pt>
                <c:pt idx="5">
                  <c:v>0.37158469945355194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3-4C56-A9C6-C75E04D15454}"/>
            </c:ext>
          </c:extLst>
        </c:ser>
        <c:ser>
          <c:idx val="2"/>
          <c:order val="2"/>
          <c:tx>
            <c:strRef>
              <c:f>Auswertung!$F$680</c:f>
              <c:strCache>
                <c:ptCount val="1"/>
                <c:pt idx="0">
                  <c:v>eher schlecht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Auswertung!$G$677:$L$677</c:f>
              <c:strCache>
                <c:ptCount val="6"/>
                <c:pt idx="0">
                  <c:v>Spielplätze</c:v>
                </c:pt>
                <c:pt idx="1">
                  <c:v>Öffentliche WC-Anlagen</c:v>
                </c:pt>
                <c:pt idx="2">
                  <c:v>Wanderwege</c:v>
                </c:pt>
                <c:pt idx="3">
                  <c:v>Radwege/Mountainbike-Wege</c:v>
                </c:pt>
                <c:pt idx="4">
                  <c:v>Gemeindezeitung</c:v>
                </c:pt>
                <c:pt idx="5">
                  <c:v>Gemeinde-Homepage</c:v>
                </c:pt>
              </c:strCache>
            </c:strRef>
          </c:cat>
          <c:val>
            <c:numRef>
              <c:f>Auswertung!$G$680:$L$680</c:f>
              <c:numCache>
                <c:formatCode>0.00%</c:formatCode>
                <c:ptCount val="6"/>
                <c:pt idx="0">
                  <c:v>0.13296903460837886</c:v>
                </c:pt>
                <c:pt idx="1">
                  <c:v>0.24408014571948999</c:v>
                </c:pt>
                <c:pt idx="2">
                  <c:v>4.9180327868852458E-2</c:v>
                </c:pt>
                <c:pt idx="3">
                  <c:v>9.107468123861566E-2</c:v>
                </c:pt>
                <c:pt idx="4">
                  <c:v>7.2859744990892539E-2</c:v>
                </c:pt>
                <c:pt idx="5">
                  <c:v>0.16575591985428051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C3-4C56-A9C6-C75E04D15454}"/>
            </c:ext>
          </c:extLst>
        </c:ser>
        <c:ser>
          <c:idx val="3"/>
          <c:order val="3"/>
          <c:tx>
            <c:strRef>
              <c:f>Auswertung!$F$681</c:f>
              <c:strCache>
                <c:ptCount val="1"/>
                <c:pt idx="0">
                  <c:v>sehr schlecht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Auswertung!$G$677:$L$677</c:f>
              <c:strCache>
                <c:ptCount val="6"/>
                <c:pt idx="0">
                  <c:v>Spielplätze</c:v>
                </c:pt>
                <c:pt idx="1">
                  <c:v>Öffentliche WC-Anlagen</c:v>
                </c:pt>
                <c:pt idx="2">
                  <c:v>Wanderwege</c:v>
                </c:pt>
                <c:pt idx="3">
                  <c:v>Radwege/Mountainbike-Wege</c:v>
                </c:pt>
                <c:pt idx="4">
                  <c:v>Gemeindezeitung</c:v>
                </c:pt>
                <c:pt idx="5">
                  <c:v>Gemeinde-Homepage</c:v>
                </c:pt>
              </c:strCache>
            </c:strRef>
          </c:cat>
          <c:val>
            <c:numRef>
              <c:f>Auswertung!$G$681:$L$681</c:f>
              <c:numCache>
                <c:formatCode>0.00%</c:formatCode>
                <c:ptCount val="6"/>
                <c:pt idx="0">
                  <c:v>3.4608378870673952E-2</c:v>
                </c:pt>
                <c:pt idx="1">
                  <c:v>7.650273224043716E-2</c:v>
                </c:pt>
                <c:pt idx="2">
                  <c:v>9.1074681238615673E-3</c:v>
                </c:pt>
                <c:pt idx="3">
                  <c:v>1.8214936247723135E-2</c:v>
                </c:pt>
                <c:pt idx="4">
                  <c:v>1.6393442622950821E-2</c:v>
                </c:pt>
                <c:pt idx="5">
                  <c:v>3.0965391621129327E-2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C3-4C56-A9C6-C75E04D1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293087"/>
        <c:axId val="307294335"/>
      </c:barChart>
      <c:catAx>
        <c:axId val="307293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7294335"/>
        <c:crosses val="autoZero"/>
        <c:auto val="1"/>
        <c:lblAlgn val="ctr"/>
        <c:lblOffset val="100"/>
        <c:noMultiLvlLbl val="0"/>
      </c:catAx>
      <c:valAx>
        <c:axId val="3072943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729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Auswertung!$F$762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Auswertung!$G$761:$N$761</c:f>
              <c:strCache>
                <c:ptCount val="8"/>
                <c:pt idx="0">
                  <c:v>Mehr 30 km/h Zonen im Ortsgebiet/Verkehrsberuhigung</c:v>
                </c:pt>
                <c:pt idx="1">
                  <c:v>Park &amp; Ride für Fahrgemeinschaften</c:v>
                </c:pt>
                <c:pt idx="2">
                  <c:v>Gehsteige / Schutzwege</c:v>
                </c:pt>
                <c:pt idx="3">
                  <c:v>E-Carsharing</c:v>
                </c:pt>
                <c:pt idx="4">
                  <c:v>Öffentlicher Verkehr</c:v>
                </c:pt>
                <c:pt idx="5">
                  <c:v>Zustand der Straßen</c:v>
                </c:pt>
                <c:pt idx="6">
                  <c:v>Radwege</c:v>
                </c:pt>
                <c:pt idx="7">
                  <c:v>Bewusstseinsbildung für Kinder und Erwachsene</c:v>
                </c:pt>
              </c:strCache>
            </c:strRef>
          </c:cat>
          <c:val>
            <c:numRef>
              <c:f>Auswertung!$G$762:$N$762</c:f>
              <c:numCache>
                <c:formatCode>0.00%</c:formatCode>
                <c:ptCount val="8"/>
                <c:pt idx="0">
                  <c:v>0.19489981785063754</c:v>
                </c:pt>
                <c:pt idx="1">
                  <c:v>0.15300546448087432</c:v>
                </c:pt>
                <c:pt idx="2">
                  <c:v>0.40255009107468126</c:v>
                </c:pt>
                <c:pt idx="3">
                  <c:v>8.1967213114754092E-2</c:v>
                </c:pt>
                <c:pt idx="4">
                  <c:v>0.35701275045537334</c:v>
                </c:pt>
                <c:pt idx="5">
                  <c:v>0.39344262295081966</c:v>
                </c:pt>
                <c:pt idx="6">
                  <c:v>0.32422586520947178</c:v>
                </c:pt>
                <c:pt idx="7">
                  <c:v>0.45173041894353377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F-4974-8078-763D7B5E4049}"/>
            </c:ext>
          </c:extLst>
        </c:ser>
        <c:ser>
          <c:idx val="1"/>
          <c:order val="1"/>
          <c:tx>
            <c:strRef>
              <c:f>Auswertung!$F$763</c:f>
              <c:strCache>
                <c:ptCount val="1"/>
                <c:pt idx="0">
                  <c:v>eher wichtig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Auswertung!$G$761:$N$761</c:f>
              <c:strCache>
                <c:ptCount val="8"/>
                <c:pt idx="0">
                  <c:v>Mehr 30 km/h Zonen im Ortsgebiet/Verkehrsberuhigung</c:v>
                </c:pt>
                <c:pt idx="1">
                  <c:v>Park &amp; Ride für Fahrgemeinschaften</c:v>
                </c:pt>
                <c:pt idx="2">
                  <c:v>Gehsteige / Schutzwege</c:v>
                </c:pt>
                <c:pt idx="3">
                  <c:v>E-Carsharing</c:v>
                </c:pt>
                <c:pt idx="4">
                  <c:v>Öffentlicher Verkehr</c:v>
                </c:pt>
                <c:pt idx="5">
                  <c:v>Zustand der Straßen</c:v>
                </c:pt>
                <c:pt idx="6">
                  <c:v>Radwege</c:v>
                </c:pt>
                <c:pt idx="7">
                  <c:v>Bewusstseinsbildung für Kinder und Erwachsene</c:v>
                </c:pt>
              </c:strCache>
            </c:strRef>
          </c:cat>
          <c:val>
            <c:numRef>
              <c:f>Auswertung!$G$763:$N$763</c:f>
              <c:numCache>
                <c:formatCode>0.00%</c:formatCode>
                <c:ptCount val="8"/>
                <c:pt idx="0">
                  <c:v>0.16393442622950818</c:v>
                </c:pt>
                <c:pt idx="1">
                  <c:v>0.26958105646630237</c:v>
                </c:pt>
                <c:pt idx="2">
                  <c:v>0.2313296903460838</c:v>
                </c:pt>
                <c:pt idx="3">
                  <c:v>0.19125683060109289</c:v>
                </c:pt>
                <c:pt idx="4">
                  <c:v>0.28415300546448086</c:v>
                </c:pt>
                <c:pt idx="5">
                  <c:v>0.28051001821493626</c:v>
                </c:pt>
                <c:pt idx="6">
                  <c:v>0.28051001821493626</c:v>
                </c:pt>
                <c:pt idx="7">
                  <c:v>0.20036429872495445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F-4974-8078-763D7B5E4049}"/>
            </c:ext>
          </c:extLst>
        </c:ser>
        <c:ser>
          <c:idx val="2"/>
          <c:order val="2"/>
          <c:tx>
            <c:strRef>
              <c:f>Auswertung!$F$764</c:f>
              <c:strCache>
                <c:ptCount val="1"/>
                <c:pt idx="0">
                  <c:v>eher unwichtig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Auswertung!$G$761:$N$761</c:f>
              <c:strCache>
                <c:ptCount val="8"/>
                <c:pt idx="0">
                  <c:v>Mehr 30 km/h Zonen im Ortsgebiet/Verkehrsberuhigung</c:v>
                </c:pt>
                <c:pt idx="1">
                  <c:v>Park &amp; Ride für Fahrgemeinschaften</c:v>
                </c:pt>
                <c:pt idx="2">
                  <c:v>Gehsteige / Schutzwege</c:v>
                </c:pt>
                <c:pt idx="3">
                  <c:v>E-Carsharing</c:v>
                </c:pt>
                <c:pt idx="4">
                  <c:v>Öffentlicher Verkehr</c:v>
                </c:pt>
                <c:pt idx="5">
                  <c:v>Zustand der Straßen</c:v>
                </c:pt>
                <c:pt idx="6">
                  <c:v>Radwege</c:v>
                </c:pt>
                <c:pt idx="7">
                  <c:v>Bewusstseinsbildung für Kinder und Erwachsene</c:v>
                </c:pt>
              </c:strCache>
            </c:strRef>
          </c:cat>
          <c:val>
            <c:numRef>
              <c:f>Auswertung!$G$764:$N$764</c:f>
              <c:numCache>
                <c:formatCode>0.00%</c:formatCode>
                <c:ptCount val="8"/>
                <c:pt idx="0">
                  <c:v>0.2331511839708561</c:v>
                </c:pt>
                <c:pt idx="1">
                  <c:v>0.2331511839708561</c:v>
                </c:pt>
                <c:pt idx="2">
                  <c:v>7.8324225865209471E-2</c:v>
                </c:pt>
                <c:pt idx="3">
                  <c:v>0.24590163934426229</c:v>
                </c:pt>
                <c:pt idx="4">
                  <c:v>5.4644808743169397E-2</c:v>
                </c:pt>
                <c:pt idx="5">
                  <c:v>4.553734061930783E-2</c:v>
                </c:pt>
                <c:pt idx="6">
                  <c:v>9.8360655737704916E-2</c:v>
                </c:pt>
                <c:pt idx="7">
                  <c:v>3.0965391621129327E-2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EF-4974-8078-763D7B5E4049}"/>
            </c:ext>
          </c:extLst>
        </c:ser>
        <c:ser>
          <c:idx val="3"/>
          <c:order val="3"/>
          <c:tx>
            <c:strRef>
              <c:f>Auswertung!$F$765</c:f>
              <c:strCache>
                <c:ptCount val="1"/>
                <c:pt idx="0">
                  <c:v>sehr unwichtig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Auswertung!$G$761:$N$761</c:f>
              <c:strCache>
                <c:ptCount val="8"/>
                <c:pt idx="0">
                  <c:v>Mehr 30 km/h Zonen im Ortsgebiet/Verkehrsberuhigung</c:v>
                </c:pt>
                <c:pt idx="1">
                  <c:v>Park &amp; Ride für Fahrgemeinschaften</c:v>
                </c:pt>
                <c:pt idx="2">
                  <c:v>Gehsteige / Schutzwege</c:v>
                </c:pt>
                <c:pt idx="3">
                  <c:v>E-Carsharing</c:v>
                </c:pt>
                <c:pt idx="4">
                  <c:v>Öffentlicher Verkehr</c:v>
                </c:pt>
                <c:pt idx="5">
                  <c:v>Zustand der Straßen</c:v>
                </c:pt>
                <c:pt idx="6">
                  <c:v>Radwege</c:v>
                </c:pt>
                <c:pt idx="7">
                  <c:v>Bewusstseinsbildung für Kinder und Erwachsene</c:v>
                </c:pt>
              </c:strCache>
            </c:strRef>
          </c:cat>
          <c:val>
            <c:numRef>
              <c:f>Auswertung!$G$765:$N$765</c:f>
              <c:numCache>
                <c:formatCode>0.00%</c:formatCode>
                <c:ptCount val="8"/>
                <c:pt idx="0">
                  <c:v>0.13296903460837886</c:v>
                </c:pt>
                <c:pt idx="1">
                  <c:v>6.0109289617486336E-2</c:v>
                </c:pt>
                <c:pt idx="2">
                  <c:v>5.4644808743169408E-3</c:v>
                </c:pt>
                <c:pt idx="3">
                  <c:v>0.16939890710382513</c:v>
                </c:pt>
                <c:pt idx="4">
                  <c:v>3.6429872495446266E-3</c:v>
                </c:pt>
                <c:pt idx="5">
                  <c:v>5.4644808743169408E-3</c:v>
                </c:pt>
                <c:pt idx="6">
                  <c:v>1.0928961748633882E-2</c:v>
                </c:pt>
                <c:pt idx="7">
                  <c:v>7.2859744990892532E-3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EF-4974-8078-763D7B5E4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256463"/>
        <c:axId val="242249391"/>
      </c:barChart>
      <c:catAx>
        <c:axId val="242256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2249391"/>
        <c:crosses val="autoZero"/>
        <c:auto val="1"/>
        <c:lblAlgn val="ctr"/>
        <c:lblOffset val="100"/>
        <c:noMultiLvlLbl val="0"/>
      </c:catAx>
      <c:valAx>
        <c:axId val="242249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2256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82-44E0-9E20-77C17A31D38E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82-44E0-9E20-77C17A31D38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82-44E0-9E20-77C17A31D38E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82-44E0-9E20-77C17A31D38E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82-44E0-9E20-77C17A31D38E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82-44E0-9E20-77C17A31D3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Auswertung!$A$857:$A$862</c:f>
              <c:strCache>
                <c:ptCount val="6"/>
                <c:pt idx="0">
                  <c:v>Nein, ich bin mit meiner derzeitigen Wohnsituation zufrieden</c:v>
                </c:pt>
                <c:pt idx="1">
                  <c:v>Ja, sobald wie möglich</c:v>
                </c:pt>
                <c:pt idx="2">
                  <c:v>Ja, in den nächsten 5 Jahren</c:v>
                </c:pt>
                <c:pt idx="3">
                  <c:v>Ja, später</c:v>
                </c:pt>
                <c:pt idx="4">
                  <c:v>Keine Antwort</c:v>
                </c:pt>
                <c:pt idx="5">
                  <c:v>Nicht beendet oder nicht gezeigt</c:v>
                </c:pt>
              </c:strCache>
            </c:strRef>
          </c:cat>
          <c:val>
            <c:numRef>
              <c:f>Auswertung!$B$857:$B$862</c:f>
              <c:numCache>
                <c:formatCode>0%</c:formatCode>
                <c:ptCount val="6"/>
                <c:pt idx="0">
                  <c:v>0.58834244080145714</c:v>
                </c:pt>
                <c:pt idx="1">
                  <c:v>2.1857923497267763E-2</c:v>
                </c:pt>
                <c:pt idx="2">
                  <c:v>8.3788706739526417E-2</c:v>
                </c:pt>
                <c:pt idx="3">
                  <c:v>3.825136612021858E-2</c:v>
                </c:pt>
                <c:pt idx="4">
                  <c:v>6.9216757741347903E-2</c:v>
                </c:pt>
                <c:pt idx="5">
                  <c:v>0.19854280510018218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82-44E0-9E20-77C17A31D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717463440339433E-2"/>
          <c:y val="0.84191691845816274"/>
          <c:w val="0.95357684189098768"/>
          <c:h val="0.11746590358599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6E-4827-8E51-07DD753DAE22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6E-4827-8E51-07DD753DAE22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6E-4827-8E51-07DD753DAE22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6E-4827-8E51-07DD753DAE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Auswertung!$A$956:$A$959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Keine Antwort</c:v>
                </c:pt>
                <c:pt idx="3">
                  <c:v>Nicht beendet oder nicht gezeigt</c:v>
                </c:pt>
              </c:strCache>
            </c:strRef>
          </c:cat>
          <c:val>
            <c:numRef>
              <c:f>Auswertung!$B$956:$B$959</c:f>
              <c:numCache>
                <c:formatCode>0%</c:formatCode>
                <c:ptCount val="4"/>
                <c:pt idx="0">
                  <c:v>5.4644808743169397E-2</c:v>
                </c:pt>
                <c:pt idx="1">
                  <c:v>0.65027322404371579</c:v>
                </c:pt>
                <c:pt idx="2">
                  <c:v>9.6539162112932606E-2</c:v>
                </c:pt>
                <c:pt idx="3">
                  <c:v>0.19854280510018218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6E-4827-8E51-07DD753DA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1F-4EEA-8D08-9ADFEBA097AF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1F-4EEA-8D08-9ADFEBA097A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1F-4EEA-8D08-9ADFEBA097A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1F-4EEA-8D08-9ADFEBA097A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1F-4EEA-8D08-9ADFEBA097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Auswertung!$A$965:$A$969</c:f>
              <c:strCache>
                <c:ptCount val="5"/>
                <c:pt idx="0">
                  <c:v>Ja</c:v>
                </c:pt>
                <c:pt idx="1">
                  <c:v>Nein</c:v>
                </c:pt>
                <c:pt idx="2">
                  <c:v>Ja, wenn…</c:v>
                </c:pt>
                <c:pt idx="3">
                  <c:v>Keine Antwort</c:v>
                </c:pt>
                <c:pt idx="4">
                  <c:v>Nicht beendet oder nicht gezeigt</c:v>
                </c:pt>
              </c:strCache>
            </c:strRef>
          </c:cat>
          <c:val>
            <c:numRef>
              <c:f>Auswertung!$B$965:$B$969</c:f>
              <c:numCache>
                <c:formatCode>0%</c:formatCode>
                <c:ptCount val="5"/>
                <c:pt idx="0">
                  <c:v>0.1748633879781421</c:v>
                </c:pt>
                <c:pt idx="1">
                  <c:v>0.4681238615664845</c:v>
                </c:pt>
                <c:pt idx="2">
                  <c:v>2.9143897996357013E-2</c:v>
                </c:pt>
                <c:pt idx="3">
                  <c:v>0.12932604735883424</c:v>
                </c:pt>
                <c:pt idx="4">
                  <c:v>0.19854280510018218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1F-4EEA-8D08-9ADFEBA09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71284598842957E-2"/>
          <c:y val="0.51512107329761547"/>
          <c:w val="0.20614254563876561"/>
          <c:h val="0.45960894706511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Geschlecht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3629024823606929"/>
          <c:y val="0.14276984014035407"/>
          <c:w val="0.62636051434676576"/>
          <c:h val="0.771937079855675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CE-4651-A917-D69CD48CC2B7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CE-4651-A917-D69CD48CC2B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CE-4651-A917-D69CD48CC2B7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CE-4651-A917-D69CD48CC2B7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CE-4651-A917-D69CD48CC2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Auswertung!$A$976:$A$980</c:f>
              <c:strCache>
                <c:ptCount val="5"/>
                <c:pt idx="0">
                  <c:v>weiblich </c:v>
                </c:pt>
                <c:pt idx="1">
                  <c:v>männlich </c:v>
                </c:pt>
                <c:pt idx="2">
                  <c:v>divers/nicht binär/keine Angabe</c:v>
                </c:pt>
                <c:pt idx="3">
                  <c:v>Keine Antwort</c:v>
                </c:pt>
                <c:pt idx="4">
                  <c:v>Nicht beendet oder nicht gezeigt</c:v>
                </c:pt>
              </c:strCache>
            </c:strRef>
          </c:cat>
          <c:val>
            <c:numRef>
              <c:f>Auswertung!$B$976:$B$980</c:f>
              <c:numCache>
                <c:formatCode>0%</c:formatCode>
                <c:ptCount val="5"/>
                <c:pt idx="0">
                  <c:v>0.34790528233151186</c:v>
                </c:pt>
                <c:pt idx="1">
                  <c:v>0.34061930783242261</c:v>
                </c:pt>
                <c:pt idx="2">
                  <c:v>3.825136612021858E-2</c:v>
                </c:pt>
                <c:pt idx="3">
                  <c:v>4.1894353369763208E-2</c:v>
                </c:pt>
                <c:pt idx="4">
                  <c:v>0.2313296903460838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CE-4651-A917-D69CD48CC2B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1060532104945665E-3"/>
          <c:y val="0.43274665110366178"/>
          <c:w val="0.31861003151330453"/>
          <c:h val="0.567253289327366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0" i="0" u="none" strike="noStrike" baseline="0">
                <a:effectLst/>
              </a:rPr>
              <a:t>Würden Sie sich gerne ehrenamtlich im Rahmen der Dorferneuerung in Weistrach engagieren?</a:t>
            </a:r>
            <a:r>
              <a:rPr lang="de-DE" sz="1800" b="0" i="0" u="none" strike="noStrike" baseline="0"/>
              <a:t> </a:t>
            </a:r>
            <a:endParaRPr lang="de-DE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5E-4061-AD9F-A46EB863B259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5E-4061-AD9F-A46EB863B2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5E-4061-AD9F-A46EB863B259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5E-4061-AD9F-A46EB863B2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Auswertung!$A$1025:$A$1028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Keine Antwort</c:v>
                </c:pt>
                <c:pt idx="3">
                  <c:v>Nicht beendet oder nicht gezeigt</c:v>
                </c:pt>
              </c:strCache>
            </c:strRef>
          </c:cat>
          <c:val>
            <c:numRef>
              <c:f>Auswertung!$C$1025:$C$1028</c:f>
              <c:numCache>
                <c:formatCode>General</c:formatCode>
                <c:ptCount val="4"/>
                <c:pt idx="0">
                  <c:v>136</c:v>
                </c:pt>
                <c:pt idx="1">
                  <c:v>251</c:v>
                </c:pt>
                <c:pt idx="2">
                  <c:v>35</c:v>
                </c:pt>
                <c:pt idx="3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5E-4061-AD9F-A46EB863B2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64036367105541E-2"/>
          <c:y val="0.62756768182104394"/>
          <c:w val="0.26895624312842997"/>
          <c:h val="0.35645894073596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0" i="0" u="none" strike="noStrike" baseline="0">
                <a:effectLst/>
              </a:rPr>
              <a:t>Engagieren Sie sich bereits ehrenamtlich in Weistrach?</a:t>
            </a:r>
            <a:r>
              <a:rPr lang="de-DE" sz="1800" b="0" i="0" u="none" strike="noStrike" baseline="0"/>
              <a:t> </a:t>
            </a:r>
            <a:endParaRPr lang="de-DE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D-465C-9646-D3635B2CC33C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D-465C-9646-D3635B2CC3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D-465C-9646-D3635B2CC33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FD-465C-9646-D3635B2CC3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Auswertung!$A$1016:$A$1019</c:f>
              <c:strCache>
                <c:ptCount val="4"/>
                <c:pt idx="0">
                  <c:v>Ja</c:v>
                </c:pt>
                <c:pt idx="1">
                  <c:v>Nein</c:v>
                </c:pt>
                <c:pt idx="2">
                  <c:v>Keine Antwort</c:v>
                </c:pt>
                <c:pt idx="3">
                  <c:v>Nicht beendet oder nicht gezeigt</c:v>
                </c:pt>
              </c:strCache>
            </c:strRef>
          </c:cat>
          <c:val>
            <c:numRef>
              <c:f>Auswertung!$C$1016:$C$1019</c:f>
              <c:numCache>
                <c:formatCode>General</c:formatCode>
                <c:ptCount val="4"/>
                <c:pt idx="0">
                  <c:v>132</c:v>
                </c:pt>
                <c:pt idx="1">
                  <c:v>264</c:v>
                </c:pt>
                <c:pt idx="2">
                  <c:v>26</c:v>
                </c:pt>
                <c:pt idx="3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FD-465C-9646-D3635B2CC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658361641153747E-2"/>
          <c:y val="0.59442935118844598"/>
          <c:w val="0.28193837631749025"/>
          <c:h val="0.36047529112673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Sie wohnen in...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1659123852448146"/>
          <c:y val="0.12969286864710092"/>
          <c:w val="0.35416275360032828"/>
          <c:h val="0.79507739799570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76-4FA0-ABAE-0F3548CF5491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76-4FA0-ABAE-0F3548CF549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76-4FA0-ABAE-0F3548CF54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Auswertung!$A$1008:$A$1010</c:f>
              <c:strCache>
                <c:ptCount val="3"/>
                <c:pt idx="0">
                  <c:v>Ortskern</c:v>
                </c:pt>
                <c:pt idx="1">
                  <c:v>Landgebiet</c:v>
                </c:pt>
                <c:pt idx="2">
                  <c:v>Nicht beendet oder nicht gezeigt</c:v>
                </c:pt>
              </c:strCache>
            </c:strRef>
          </c:cat>
          <c:val>
            <c:numRef>
              <c:f>Auswertung!$B$1008:$B$1010</c:f>
              <c:numCache>
                <c:formatCode>0%</c:formatCode>
                <c:ptCount val="3"/>
                <c:pt idx="0">
                  <c:v>0.37522768670309653</c:v>
                </c:pt>
                <c:pt idx="1">
                  <c:v>0.3460837887067395</c:v>
                </c:pt>
                <c:pt idx="2">
                  <c:v>0.2313296903460838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76-4FA0-ABAE-0F3548CF549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0639934689948E-2"/>
          <c:y val="0.5371619989262707"/>
          <c:w val="0.29276957012286287"/>
          <c:h val="0.43158800107372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Auswertung!$F$6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Auswertung!$G$5:$I$5</c:f>
              <c:strCache>
                <c:ptCount val="3"/>
                <c:pt idx="0">
                  <c:v>Weistrach ist eine Gemeinde mit Zukunft</c:v>
                </c:pt>
                <c:pt idx="1">
                  <c:v>Ich bin stolz darauf Weistracher:in zu sein</c:v>
                </c:pt>
                <c:pt idx="2">
                  <c:v>Ich fühle mich in Weistrach wohl</c:v>
                </c:pt>
              </c:strCache>
            </c:strRef>
          </c:cat>
          <c:val>
            <c:numRef>
              <c:f>Auswertung!$G$6:$I$6</c:f>
              <c:numCache>
                <c:formatCode>0.00%</c:formatCode>
                <c:ptCount val="3"/>
                <c:pt idx="0">
                  <c:v>0.32969034608378872</c:v>
                </c:pt>
                <c:pt idx="1">
                  <c:v>0.49544626593806923</c:v>
                </c:pt>
                <c:pt idx="2">
                  <c:v>0.61748633879781423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0-4053-8DE1-6499F1E65C9E}"/>
            </c:ext>
          </c:extLst>
        </c:ser>
        <c:ser>
          <c:idx val="1"/>
          <c:order val="1"/>
          <c:tx>
            <c:strRef>
              <c:f>Auswertung!$F$7</c:f>
              <c:strCache>
                <c:ptCount val="1"/>
                <c:pt idx="0">
                  <c:v>eher ja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Auswertung!$G$5:$I$5</c:f>
              <c:strCache>
                <c:ptCount val="3"/>
                <c:pt idx="0">
                  <c:v>Weistrach ist eine Gemeinde mit Zukunft</c:v>
                </c:pt>
                <c:pt idx="1">
                  <c:v>Ich bin stolz darauf Weistracher:in zu sein</c:v>
                </c:pt>
                <c:pt idx="2">
                  <c:v>Ich fühle mich in Weistrach wohl</c:v>
                </c:pt>
              </c:strCache>
            </c:strRef>
          </c:cat>
          <c:val>
            <c:numRef>
              <c:f>Auswertung!$G$7:$I$7</c:f>
              <c:numCache>
                <c:formatCode>0.00%</c:formatCode>
                <c:ptCount val="3"/>
                <c:pt idx="0">
                  <c:v>0.36794171220400729</c:v>
                </c:pt>
                <c:pt idx="1">
                  <c:v>0.28051001821493626</c:v>
                </c:pt>
                <c:pt idx="2">
                  <c:v>0.2331511839708561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90-4053-8DE1-6499F1E65C9E}"/>
            </c:ext>
          </c:extLst>
        </c:ser>
        <c:ser>
          <c:idx val="2"/>
          <c:order val="2"/>
          <c:tx>
            <c:strRef>
              <c:f>Auswertung!$F$8</c:f>
              <c:strCache>
                <c:ptCount val="1"/>
                <c:pt idx="0">
                  <c:v>eher nein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Auswertung!$G$5:$I$5</c:f>
              <c:strCache>
                <c:ptCount val="3"/>
                <c:pt idx="0">
                  <c:v>Weistrach ist eine Gemeinde mit Zukunft</c:v>
                </c:pt>
                <c:pt idx="1">
                  <c:v>Ich bin stolz darauf Weistracher:in zu sein</c:v>
                </c:pt>
                <c:pt idx="2">
                  <c:v>Ich fühle mich in Weistrach wohl</c:v>
                </c:pt>
              </c:strCache>
            </c:strRef>
          </c:cat>
          <c:val>
            <c:numRef>
              <c:f>Auswertung!$G$8:$I$8</c:f>
              <c:numCache>
                <c:formatCode>0.00%</c:formatCode>
                <c:ptCount val="3"/>
                <c:pt idx="0">
                  <c:v>0.15664845173041894</c:v>
                </c:pt>
                <c:pt idx="1">
                  <c:v>8.1967213114754092E-2</c:v>
                </c:pt>
                <c:pt idx="2">
                  <c:v>3.2786885245901641E-2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90-4053-8DE1-6499F1E65C9E}"/>
            </c:ext>
          </c:extLst>
        </c:ser>
        <c:ser>
          <c:idx val="3"/>
          <c:order val="3"/>
          <c:tx>
            <c:strRef>
              <c:f>Auswertung!$F$9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Auswertung!$G$5:$I$5</c:f>
              <c:strCache>
                <c:ptCount val="3"/>
                <c:pt idx="0">
                  <c:v>Weistrach ist eine Gemeinde mit Zukunft</c:v>
                </c:pt>
                <c:pt idx="1">
                  <c:v>Ich bin stolz darauf Weistracher:in zu sein</c:v>
                </c:pt>
                <c:pt idx="2">
                  <c:v>Ich fühle mich in Weistrach wohl</c:v>
                </c:pt>
              </c:strCache>
            </c:strRef>
          </c:cat>
          <c:val>
            <c:numRef>
              <c:f>Auswertung!$G$9:$I$9</c:f>
              <c:numCache>
                <c:formatCode>0.00%</c:formatCode>
                <c:ptCount val="3"/>
                <c:pt idx="0">
                  <c:v>2.1857923497267763E-2</c:v>
                </c:pt>
                <c:pt idx="1">
                  <c:v>1.8214936247723135E-2</c:v>
                </c:pt>
                <c:pt idx="2">
                  <c:v>1.0928961748633882E-2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90-4053-8DE1-6499F1E65C9E}"/>
            </c:ext>
          </c:extLst>
        </c:ser>
        <c:ser>
          <c:idx val="4"/>
          <c:order val="4"/>
          <c:tx>
            <c:strRef>
              <c:f>Auswertung!$F$10</c:f>
              <c:strCache>
                <c:ptCount val="1"/>
                <c:pt idx="0">
                  <c:v>keine Antwort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Auswertung!$G$5:$I$5</c:f>
              <c:strCache>
                <c:ptCount val="3"/>
                <c:pt idx="0">
                  <c:v>Weistrach ist eine Gemeinde mit Zukunft</c:v>
                </c:pt>
                <c:pt idx="1">
                  <c:v>Ich bin stolz darauf Weistracher:in zu sein</c:v>
                </c:pt>
                <c:pt idx="2">
                  <c:v>Ich fühle mich in Weistrach wohl</c:v>
                </c:pt>
              </c:strCache>
            </c:strRef>
          </c:cat>
          <c:val>
            <c:numRef>
              <c:f>Auswertung!$G$10:$I$10</c:f>
              <c:numCache>
                <c:formatCode>0.00%</c:formatCode>
                <c:ptCount val="3"/>
                <c:pt idx="0">
                  <c:v>0.12386156648451731</c:v>
                </c:pt>
                <c:pt idx="1">
                  <c:v>0.12386156648451731</c:v>
                </c:pt>
                <c:pt idx="2">
                  <c:v>0.10564663023679417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0-4053-8DE1-6499F1E65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3478032"/>
        <c:axId val="1493476784"/>
      </c:barChart>
      <c:catAx>
        <c:axId val="149347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3476784"/>
        <c:crosses val="autoZero"/>
        <c:auto val="1"/>
        <c:lblAlgn val="ctr"/>
        <c:lblOffset val="100"/>
        <c:noMultiLvlLbl val="0"/>
      </c:catAx>
      <c:valAx>
        <c:axId val="149347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347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85321553282718"/>
          <c:y val="0.92326889919679833"/>
          <c:w val="0.66132771437762095"/>
          <c:h val="5.6605089212561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Auswertung!$F$16:$F$25</c:f>
              <c:strCache>
                <c:ptCount val="10"/>
                <c:pt idx="0">
                  <c:v>Tourismusgemeinde</c:v>
                </c:pt>
                <c:pt idx="1">
                  <c:v>Gemeinde mit vielen Arbeitsplätzen</c:v>
                </c:pt>
                <c:pt idx="2">
                  <c:v>Kulturgemeinde</c:v>
                </c:pt>
                <c:pt idx="3">
                  <c:v>Sonstiges</c:v>
                </c:pt>
                <c:pt idx="4">
                  <c:v>Sport- und Freizeitgemeinde</c:v>
                </c:pt>
                <c:pt idx="5">
                  <c:v>Gemeindeveranstaltungen</c:v>
                </c:pt>
                <c:pt idx="6">
                  <c:v>Gemeinde mit Wirtshauskultur</c:v>
                </c:pt>
                <c:pt idx="7">
                  <c:v>Erholungs-, Wander- und Radgemeinde</c:v>
                </c:pt>
                <c:pt idx="8">
                  <c:v>Gemeinde mit aktivem Vereinsleben</c:v>
                </c:pt>
                <c:pt idx="9">
                  <c:v>Vor allem mein Wohnort </c:v>
                </c:pt>
              </c:strCache>
            </c:strRef>
          </c:cat>
          <c:val>
            <c:numRef>
              <c:f>Auswertung!$G$16:$G$25</c:f>
              <c:numCache>
                <c:formatCode>0.00%</c:formatCode>
                <c:ptCount val="10"/>
                <c:pt idx="0">
                  <c:v>2.0036429872495445E-2</c:v>
                </c:pt>
                <c:pt idx="1">
                  <c:v>2.7322404371584699E-2</c:v>
                </c:pt>
                <c:pt idx="2">
                  <c:v>4.1894353369763208E-2</c:v>
                </c:pt>
                <c:pt idx="3">
                  <c:v>6.3752276867030971E-2</c:v>
                </c:pt>
                <c:pt idx="4">
                  <c:v>0.11839708561020036</c:v>
                </c:pt>
                <c:pt idx="5">
                  <c:v>0.13114754098360656</c:v>
                </c:pt>
                <c:pt idx="6">
                  <c:v>0.22040072859744991</c:v>
                </c:pt>
                <c:pt idx="7">
                  <c:v>0.39708561020036437</c:v>
                </c:pt>
                <c:pt idx="8">
                  <c:v>0.45173041894353377</c:v>
                </c:pt>
                <c:pt idx="9">
                  <c:v>0.71584699453551925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9-4B0E-8098-D1AC98FE7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3482192"/>
        <c:axId val="1493484688"/>
      </c:barChart>
      <c:catAx>
        <c:axId val="1493482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3484688"/>
        <c:crosses val="autoZero"/>
        <c:auto val="1"/>
        <c:lblAlgn val="ctr"/>
        <c:lblOffset val="100"/>
        <c:noMultiLvlLbl val="0"/>
      </c:catAx>
      <c:valAx>
        <c:axId val="149348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348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Auswertung!$F$83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Auswertung!$G$82:$AB$82</c:f>
              <c:strCache>
                <c:ptCount val="22"/>
                <c:pt idx="0">
                  <c:v>Kinderbetreuung</c:v>
                </c:pt>
                <c:pt idx="1">
                  <c:v>Bildungsangebot</c:v>
                </c:pt>
                <c:pt idx="2">
                  <c:v>Veranstaltungen &amp; Kultur</c:v>
                </c:pt>
                <c:pt idx="3">
                  <c:v>Angebot für Jugendliche</c:v>
                </c:pt>
                <c:pt idx="4">
                  <c:v>Sport- &amp; Freizeitangebot</c:v>
                </c:pt>
                <c:pt idx="5">
                  <c:v>Naherholung</c:v>
                </c:pt>
                <c:pt idx="6">
                  <c:v>Vereinsangebot</c:v>
                </c:pt>
                <c:pt idx="7">
                  <c:v>Angebot für Ältere</c:v>
                </c:pt>
                <c:pt idx="8">
                  <c:v>Wohnangebot</c:v>
                </c:pt>
                <c:pt idx="9">
                  <c:v>Arbeitsplätze</c:v>
                </c:pt>
                <c:pt idx="10">
                  <c:v>Verkehrsangebot</c:v>
                </c:pt>
                <c:pt idx="11">
                  <c:v>Nahversorgung</c:v>
                </c:pt>
                <c:pt idx="12">
                  <c:v>Medizinische Versorgung</c:v>
                </c:pt>
                <c:pt idx="13">
                  <c:v>Umwelt und Klimaschutz</c:v>
                </c:pt>
                <c:pt idx="14">
                  <c:v>Ortskern</c:v>
                </c:pt>
                <c:pt idx="15">
                  <c:v>Öffentlicher Verkehr</c:v>
                </c:pt>
                <c:pt idx="16">
                  <c:v>Rad- &amp; Gehwege</c:v>
                </c:pt>
                <c:pt idx="17">
                  <c:v>Tourismus</c:v>
                </c:pt>
                <c:pt idx="18">
                  <c:v>Gastronomie</c:v>
                </c:pt>
                <c:pt idx="19">
                  <c:v>Kommunikation &amp; Information</c:v>
                </c:pt>
                <c:pt idx="20">
                  <c:v>Mitsprache</c:v>
                </c:pt>
                <c:pt idx="21">
                  <c:v>Nächtigungsmöglichkeiten</c:v>
                </c:pt>
              </c:strCache>
            </c:strRef>
          </c:cat>
          <c:val>
            <c:numRef>
              <c:f>Auswertung!$G$83:$AB$83</c:f>
              <c:numCache>
                <c:formatCode>0.00%</c:formatCode>
                <c:ptCount val="22"/>
                <c:pt idx="0">
                  <c:v>0.28415300546448086</c:v>
                </c:pt>
                <c:pt idx="1">
                  <c:v>6.3752276867030971E-2</c:v>
                </c:pt>
                <c:pt idx="2">
                  <c:v>0.10564663023679417</c:v>
                </c:pt>
                <c:pt idx="3">
                  <c:v>5.4644808743169397E-2</c:v>
                </c:pt>
                <c:pt idx="4">
                  <c:v>0.14571948998178508</c:v>
                </c:pt>
                <c:pt idx="5">
                  <c:v>0.25136612021857924</c:v>
                </c:pt>
                <c:pt idx="6">
                  <c:v>0.30418943533697634</c:v>
                </c:pt>
                <c:pt idx="7">
                  <c:v>6.1930783242258654E-2</c:v>
                </c:pt>
                <c:pt idx="8">
                  <c:v>0.32240437158469942</c:v>
                </c:pt>
                <c:pt idx="9">
                  <c:v>2.0036429872495445E-2</c:v>
                </c:pt>
                <c:pt idx="10">
                  <c:v>0.12750455373406194</c:v>
                </c:pt>
                <c:pt idx="11">
                  <c:v>0.24954462659380691</c:v>
                </c:pt>
                <c:pt idx="12">
                  <c:v>0.17304189435336975</c:v>
                </c:pt>
                <c:pt idx="13">
                  <c:v>0.10018214936247723</c:v>
                </c:pt>
                <c:pt idx="14">
                  <c:v>2.7322404371584699E-2</c:v>
                </c:pt>
                <c:pt idx="15">
                  <c:v>6.1930783242258654E-2</c:v>
                </c:pt>
                <c:pt idx="16">
                  <c:v>0.18943533697632059</c:v>
                </c:pt>
                <c:pt idx="17">
                  <c:v>2.3679417122040074E-2</c:v>
                </c:pt>
                <c:pt idx="18">
                  <c:v>8.3788706739526417E-2</c:v>
                </c:pt>
                <c:pt idx="19">
                  <c:v>0.10382513661202186</c:v>
                </c:pt>
                <c:pt idx="20">
                  <c:v>6.9216757741347903E-2</c:v>
                </c:pt>
                <c:pt idx="21">
                  <c:v>9.1074681238615673E-3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B-4DBA-B366-057A8429581B}"/>
            </c:ext>
          </c:extLst>
        </c:ser>
        <c:ser>
          <c:idx val="1"/>
          <c:order val="1"/>
          <c:tx>
            <c:strRef>
              <c:f>Auswertung!$F$84</c:f>
              <c:strCache>
                <c:ptCount val="1"/>
                <c:pt idx="0">
                  <c:v>eher gut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Auswertung!$G$82:$AB$82</c:f>
              <c:strCache>
                <c:ptCount val="22"/>
                <c:pt idx="0">
                  <c:v>Kinderbetreuung</c:v>
                </c:pt>
                <c:pt idx="1">
                  <c:v>Bildungsangebot</c:v>
                </c:pt>
                <c:pt idx="2">
                  <c:v>Veranstaltungen &amp; Kultur</c:v>
                </c:pt>
                <c:pt idx="3">
                  <c:v>Angebot für Jugendliche</c:v>
                </c:pt>
                <c:pt idx="4">
                  <c:v>Sport- &amp; Freizeitangebot</c:v>
                </c:pt>
                <c:pt idx="5">
                  <c:v>Naherholung</c:v>
                </c:pt>
                <c:pt idx="6">
                  <c:v>Vereinsangebot</c:v>
                </c:pt>
                <c:pt idx="7">
                  <c:v>Angebot für Ältere</c:v>
                </c:pt>
                <c:pt idx="8">
                  <c:v>Wohnangebot</c:v>
                </c:pt>
                <c:pt idx="9">
                  <c:v>Arbeitsplätze</c:v>
                </c:pt>
                <c:pt idx="10">
                  <c:v>Verkehrsangebot</c:v>
                </c:pt>
                <c:pt idx="11">
                  <c:v>Nahversorgung</c:v>
                </c:pt>
                <c:pt idx="12">
                  <c:v>Medizinische Versorgung</c:v>
                </c:pt>
                <c:pt idx="13">
                  <c:v>Umwelt und Klimaschutz</c:v>
                </c:pt>
                <c:pt idx="14">
                  <c:v>Ortskern</c:v>
                </c:pt>
                <c:pt idx="15">
                  <c:v>Öffentlicher Verkehr</c:v>
                </c:pt>
                <c:pt idx="16">
                  <c:v>Rad- &amp; Gehwege</c:v>
                </c:pt>
                <c:pt idx="17">
                  <c:v>Tourismus</c:v>
                </c:pt>
                <c:pt idx="18">
                  <c:v>Gastronomie</c:v>
                </c:pt>
                <c:pt idx="19">
                  <c:v>Kommunikation &amp; Information</c:v>
                </c:pt>
                <c:pt idx="20">
                  <c:v>Mitsprache</c:v>
                </c:pt>
                <c:pt idx="21">
                  <c:v>Nächtigungsmöglichkeiten</c:v>
                </c:pt>
              </c:strCache>
            </c:strRef>
          </c:cat>
          <c:val>
            <c:numRef>
              <c:f>Auswertung!$G$84:$AB$84</c:f>
              <c:numCache>
                <c:formatCode>0.00%</c:formatCode>
                <c:ptCount val="22"/>
                <c:pt idx="0">
                  <c:v>0.40072859744990891</c:v>
                </c:pt>
                <c:pt idx="1">
                  <c:v>0.37158469945355194</c:v>
                </c:pt>
                <c:pt idx="2">
                  <c:v>0.42076502732240439</c:v>
                </c:pt>
                <c:pt idx="3">
                  <c:v>0.26047358834244078</c:v>
                </c:pt>
                <c:pt idx="4">
                  <c:v>0.42076502732240439</c:v>
                </c:pt>
                <c:pt idx="5">
                  <c:v>0.39162112932604737</c:v>
                </c:pt>
                <c:pt idx="6">
                  <c:v>0.37158469945355194</c:v>
                </c:pt>
                <c:pt idx="7">
                  <c:v>0.37340619307832429</c:v>
                </c:pt>
                <c:pt idx="8">
                  <c:v>0.38069216757741342</c:v>
                </c:pt>
                <c:pt idx="9">
                  <c:v>0.14207650273224043</c:v>
                </c:pt>
                <c:pt idx="10">
                  <c:v>0.39526411657559196</c:v>
                </c:pt>
                <c:pt idx="11">
                  <c:v>0.39890710382513661</c:v>
                </c:pt>
                <c:pt idx="12">
                  <c:v>0.4134790528233151</c:v>
                </c:pt>
                <c:pt idx="13">
                  <c:v>0.4098360655737705</c:v>
                </c:pt>
                <c:pt idx="14">
                  <c:v>0.13661202185792351</c:v>
                </c:pt>
                <c:pt idx="15">
                  <c:v>0.33333333333333326</c:v>
                </c:pt>
                <c:pt idx="16">
                  <c:v>0.38069216757741342</c:v>
                </c:pt>
                <c:pt idx="17">
                  <c:v>0.22950819672131145</c:v>
                </c:pt>
                <c:pt idx="18">
                  <c:v>0.24590163934426229</c:v>
                </c:pt>
                <c:pt idx="19">
                  <c:v>0.37340619307832429</c:v>
                </c:pt>
                <c:pt idx="20">
                  <c:v>0.31511839708561018</c:v>
                </c:pt>
                <c:pt idx="21">
                  <c:v>0.10564663023679417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B-4DBA-B366-057A8429581B}"/>
            </c:ext>
          </c:extLst>
        </c:ser>
        <c:ser>
          <c:idx val="2"/>
          <c:order val="2"/>
          <c:tx>
            <c:strRef>
              <c:f>Auswertung!$F$85</c:f>
              <c:strCache>
                <c:ptCount val="1"/>
                <c:pt idx="0">
                  <c:v>eher schlecht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Auswertung!$G$82:$AB$82</c:f>
              <c:strCache>
                <c:ptCount val="22"/>
                <c:pt idx="0">
                  <c:v>Kinderbetreuung</c:v>
                </c:pt>
                <c:pt idx="1">
                  <c:v>Bildungsangebot</c:v>
                </c:pt>
                <c:pt idx="2">
                  <c:v>Veranstaltungen &amp; Kultur</c:v>
                </c:pt>
                <c:pt idx="3">
                  <c:v>Angebot für Jugendliche</c:v>
                </c:pt>
                <c:pt idx="4">
                  <c:v>Sport- &amp; Freizeitangebot</c:v>
                </c:pt>
                <c:pt idx="5">
                  <c:v>Naherholung</c:v>
                </c:pt>
                <c:pt idx="6">
                  <c:v>Vereinsangebot</c:v>
                </c:pt>
                <c:pt idx="7">
                  <c:v>Angebot für Ältere</c:v>
                </c:pt>
                <c:pt idx="8">
                  <c:v>Wohnangebot</c:v>
                </c:pt>
                <c:pt idx="9">
                  <c:v>Arbeitsplätze</c:v>
                </c:pt>
                <c:pt idx="10">
                  <c:v>Verkehrsangebot</c:v>
                </c:pt>
                <c:pt idx="11">
                  <c:v>Nahversorgung</c:v>
                </c:pt>
                <c:pt idx="12">
                  <c:v>Medizinische Versorgung</c:v>
                </c:pt>
                <c:pt idx="13">
                  <c:v>Umwelt und Klimaschutz</c:v>
                </c:pt>
                <c:pt idx="14">
                  <c:v>Ortskern</c:v>
                </c:pt>
                <c:pt idx="15">
                  <c:v>Öffentlicher Verkehr</c:v>
                </c:pt>
                <c:pt idx="16">
                  <c:v>Rad- &amp; Gehwege</c:v>
                </c:pt>
                <c:pt idx="17">
                  <c:v>Tourismus</c:v>
                </c:pt>
                <c:pt idx="18">
                  <c:v>Gastronomie</c:v>
                </c:pt>
                <c:pt idx="19">
                  <c:v>Kommunikation &amp; Information</c:v>
                </c:pt>
                <c:pt idx="20">
                  <c:v>Mitsprache</c:v>
                </c:pt>
                <c:pt idx="21">
                  <c:v>Nächtigungsmöglichkeiten</c:v>
                </c:pt>
              </c:strCache>
            </c:strRef>
          </c:cat>
          <c:val>
            <c:numRef>
              <c:f>Auswertung!$G$85:$AB$85</c:f>
              <c:numCache>
                <c:formatCode>0.00%</c:formatCode>
                <c:ptCount val="22"/>
                <c:pt idx="0">
                  <c:v>2.9143897996357013E-2</c:v>
                </c:pt>
                <c:pt idx="1">
                  <c:v>0.24225865209471767</c:v>
                </c:pt>
                <c:pt idx="2">
                  <c:v>0.22222222222222221</c:v>
                </c:pt>
                <c:pt idx="3">
                  <c:v>0.30418943533697634</c:v>
                </c:pt>
                <c:pt idx="4">
                  <c:v>0.17850637522768667</c:v>
                </c:pt>
                <c:pt idx="5">
                  <c:v>0.1111111111111111</c:v>
                </c:pt>
                <c:pt idx="6">
                  <c:v>9.4717668488160295E-2</c:v>
                </c:pt>
                <c:pt idx="7">
                  <c:v>0.22950819672131145</c:v>
                </c:pt>
                <c:pt idx="8">
                  <c:v>5.1001821493624776E-2</c:v>
                </c:pt>
                <c:pt idx="9">
                  <c:v>0.42258652094717669</c:v>
                </c:pt>
                <c:pt idx="10">
                  <c:v>0.17304189435336975</c:v>
                </c:pt>
                <c:pt idx="11">
                  <c:v>0.122040072859745</c:v>
                </c:pt>
                <c:pt idx="12">
                  <c:v>0.16211293260473589</c:v>
                </c:pt>
                <c:pt idx="13">
                  <c:v>0.15300546448087432</c:v>
                </c:pt>
                <c:pt idx="14">
                  <c:v>0.2987249544626594</c:v>
                </c:pt>
                <c:pt idx="15">
                  <c:v>0.26229508196721313</c:v>
                </c:pt>
                <c:pt idx="16">
                  <c:v>0.16575591985428051</c:v>
                </c:pt>
                <c:pt idx="17">
                  <c:v>0.38251366120218577</c:v>
                </c:pt>
                <c:pt idx="18">
                  <c:v>0.36612021857923499</c:v>
                </c:pt>
                <c:pt idx="19">
                  <c:v>0.20765027322404372</c:v>
                </c:pt>
                <c:pt idx="20">
                  <c:v>0.23861566484517305</c:v>
                </c:pt>
                <c:pt idx="21">
                  <c:v>0.36794171220400729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B-4DBA-B366-057A8429581B}"/>
            </c:ext>
          </c:extLst>
        </c:ser>
        <c:ser>
          <c:idx val="3"/>
          <c:order val="3"/>
          <c:tx>
            <c:strRef>
              <c:f>Auswertung!$F$86</c:f>
              <c:strCache>
                <c:ptCount val="1"/>
                <c:pt idx="0">
                  <c:v>sehr schlecht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Auswertung!$G$82:$AB$82</c:f>
              <c:strCache>
                <c:ptCount val="22"/>
                <c:pt idx="0">
                  <c:v>Kinderbetreuung</c:v>
                </c:pt>
                <c:pt idx="1">
                  <c:v>Bildungsangebot</c:v>
                </c:pt>
                <c:pt idx="2">
                  <c:v>Veranstaltungen &amp; Kultur</c:v>
                </c:pt>
                <c:pt idx="3">
                  <c:v>Angebot für Jugendliche</c:v>
                </c:pt>
                <c:pt idx="4">
                  <c:v>Sport- &amp; Freizeitangebot</c:v>
                </c:pt>
                <c:pt idx="5">
                  <c:v>Naherholung</c:v>
                </c:pt>
                <c:pt idx="6">
                  <c:v>Vereinsangebot</c:v>
                </c:pt>
                <c:pt idx="7">
                  <c:v>Angebot für Ältere</c:v>
                </c:pt>
                <c:pt idx="8">
                  <c:v>Wohnangebot</c:v>
                </c:pt>
                <c:pt idx="9">
                  <c:v>Arbeitsplätze</c:v>
                </c:pt>
                <c:pt idx="10">
                  <c:v>Verkehrsangebot</c:v>
                </c:pt>
                <c:pt idx="11">
                  <c:v>Nahversorgung</c:v>
                </c:pt>
                <c:pt idx="12">
                  <c:v>Medizinische Versorgung</c:v>
                </c:pt>
                <c:pt idx="13">
                  <c:v>Umwelt und Klimaschutz</c:v>
                </c:pt>
                <c:pt idx="14">
                  <c:v>Ortskern</c:v>
                </c:pt>
                <c:pt idx="15">
                  <c:v>Öffentlicher Verkehr</c:v>
                </c:pt>
                <c:pt idx="16">
                  <c:v>Rad- &amp; Gehwege</c:v>
                </c:pt>
                <c:pt idx="17">
                  <c:v>Tourismus</c:v>
                </c:pt>
                <c:pt idx="18">
                  <c:v>Gastronomie</c:v>
                </c:pt>
                <c:pt idx="19">
                  <c:v>Kommunikation &amp; Information</c:v>
                </c:pt>
                <c:pt idx="20">
                  <c:v>Mitsprache</c:v>
                </c:pt>
                <c:pt idx="21">
                  <c:v>Nächtigungsmöglichkeiten</c:v>
                </c:pt>
              </c:strCache>
            </c:strRef>
          </c:cat>
          <c:val>
            <c:numRef>
              <c:f>Auswertung!$G$86:$AB$86</c:f>
              <c:numCache>
                <c:formatCode>0.00%</c:formatCode>
                <c:ptCount val="22"/>
                <c:pt idx="0">
                  <c:v>1.2750455373406194E-2</c:v>
                </c:pt>
                <c:pt idx="1">
                  <c:v>4.7358834244080147E-2</c:v>
                </c:pt>
                <c:pt idx="2">
                  <c:v>2.7322404371584699E-2</c:v>
                </c:pt>
                <c:pt idx="3">
                  <c:v>0.12750455373406194</c:v>
                </c:pt>
                <c:pt idx="4">
                  <c:v>2.1857923497267763E-2</c:v>
                </c:pt>
                <c:pt idx="5">
                  <c:v>1.2750455373406194E-2</c:v>
                </c:pt>
                <c:pt idx="6">
                  <c:v>7.2859744990892532E-3</c:v>
                </c:pt>
                <c:pt idx="7">
                  <c:v>3.6429872495446269E-2</c:v>
                </c:pt>
                <c:pt idx="8">
                  <c:v>7.2859744990892532E-3</c:v>
                </c:pt>
                <c:pt idx="9">
                  <c:v>0.16393442622950818</c:v>
                </c:pt>
                <c:pt idx="10">
                  <c:v>6.1930783242258654E-2</c:v>
                </c:pt>
                <c:pt idx="11">
                  <c:v>2.3679417122040074E-2</c:v>
                </c:pt>
                <c:pt idx="12">
                  <c:v>3.825136612021858E-2</c:v>
                </c:pt>
                <c:pt idx="13">
                  <c:v>6.1930783242258654E-2</c:v>
                </c:pt>
                <c:pt idx="14">
                  <c:v>0.32240437158469942</c:v>
                </c:pt>
                <c:pt idx="15">
                  <c:v>9.8360655737704916E-2</c:v>
                </c:pt>
                <c:pt idx="16">
                  <c:v>3.6429872495446269E-2</c:v>
                </c:pt>
                <c:pt idx="17">
                  <c:v>9.4717668488160295E-2</c:v>
                </c:pt>
                <c:pt idx="18">
                  <c:v>0.10382513661202186</c:v>
                </c:pt>
                <c:pt idx="19">
                  <c:v>6.7395264116575593E-2</c:v>
                </c:pt>
                <c:pt idx="20">
                  <c:v>0.10018214936247723</c:v>
                </c:pt>
                <c:pt idx="21">
                  <c:v>0.25500910746812389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3B-4DBA-B366-057A84295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3494256"/>
        <c:axId val="1493489680"/>
      </c:barChart>
      <c:catAx>
        <c:axId val="149349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3489680"/>
        <c:crosses val="autoZero"/>
        <c:auto val="1"/>
        <c:lblAlgn val="ctr"/>
        <c:lblOffset val="100"/>
        <c:noMultiLvlLbl val="0"/>
      </c:catAx>
      <c:valAx>
        <c:axId val="149348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349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Tabelle1!$A$7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Tabelle1!$B$6:$F$6</c:f>
              <c:strCache>
                <c:ptCount val="5"/>
                <c:pt idx="0">
                  <c:v>Kinderbetreuung</c:v>
                </c:pt>
                <c:pt idx="1">
                  <c:v>Naherholung</c:v>
                </c:pt>
                <c:pt idx="2">
                  <c:v>Vereinsangebot</c:v>
                </c:pt>
                <c:pt idx="3">
                  <c:v>Nahversorgung</c:v>
                </c:pt>
                <c:pt idx="4">
                  <c:v>Wohnangebot</c:v>
                </c:pt>
              </c:strCache>
            </c:strRef>
          </c:cat>
          <c:val>
            <c:numRef>
              <c:f>Tabelle1!$B$7:$F$7</c:f>
              <c:numCache>
                <c:formatCode>0.00%</c:formatCode>
                <c:ptCount val="5"/>
                <c:pt idx="0">
                  <c:v>0.28415300546448086</c:v>
                </c:pt>
                <c:pt idx="1">
                  <c:v>0.25136612021857924</c:v>
                </c:pt>
                <c:pt idx="2">
                  <c:v>0.30418943533697634</c:v>
                </c:pt>
                <c:pt idx="3">
                  <c:v>0.24954462659380691</c:v>
                </c:pt>
                <c:pt idx="4">
                  <c:v>0.32240437158469942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D-420E-BF34-2E0E1B2E39E5}"/>
            </c:ext>
          </c:extLst>
        </c:ser>
        <c:ser>
          <c:idx val="1"/>
          <c:order val="1"/>
          <c:tx>
            <c:strRef>
              <c:f>Tabelle1!$A$8</c:f>
              <c:strCache>
                <c:ptCount val="1"/>
                <c:pt idx="0">
                  <c:v>eher gut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Tabelle1!$B$6:$F$6</c:f>
              <c:strCache>
                <c:ptCount val="5"/>
                <c:pt idx="0">
                  <c:v>Kinderbetreuung</c:v>
                </c:pt>
                <c:pt idx="1">
                  <c:v>Naherholung</c:v>
                </c:pt>
                <c:pt idx="2">
                  <c:v>Vereinsangebot</c:v>
                </c:pt>
                <c:pt idx="3">
                  <c:v>Nahversorgung</c:v>
                </c:pt>
                <c:pt idx="4">
                  <c:v>Wohnangebot</c:v>
                </c:pt>
              </c:strCache>
            </c:strRef>
          </c:cat>
          <c:val>
            <c:numRef>
              <c:f>Tabelle1!$B$8:$F$8</c:f>
              <c:numCache>
                <c:formatCode>0.00%</c:formatCode>
                <c:ptCount val="5"/>
                <c:pt idx="0">
                  <c:v>0.40072859744990891</c:v>
                </c:pt>
                <c:pt idx="1">
                  <c:v>0.39162112932604737</c:v>
                </c:pt>
                <c:pt idx="2">
                  <c:v>0.37158469945355194</c:v>
                </c:pt>
                <c:pt idx="3">
                  <c:v>0.39890710382513661</c:v>
                </c:pt>
                <c:pt idx="4">
                  <c:v>0.38069216757741342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BD-420E-BF34-2E0E1B2E39E5}"/>
            </c:ext>
          </c:extLst>
        </c:ser>
        <c:ser>
          <c:idx val="2"/>
          <c:order val="2"/>
          <c:tx>
            <c:strRef>
              <c:f>Tabelle1!$A$9</c:f>
              <c:strCache>
                <c:ptCount val="1"/>
                <c:pt idx="0">
                  <c:v>eher schlecht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Tabelle1!$B$6:$F$6</c:f>
              <c:strCache>
                <c:ptCount val="5"/>
                <c:pt idx="0">
                  <c:v>Kinderbetreuung</c:v>
                </c:pt>
                <c:pt idx="1">
                  <c:v>Naherholung</c:v>
                </c:pt>
                <c:pt idx="2">
                  <c:v>Vereinsangebot</c:v>
                </c:pt>
                <c:pt idx="3">
                  <c:v>Nahversorgung</c:v>
                </c:pt>
                <c:pt idx="4">
                  <c:v>Wohnangebot</c:v>
                </c:pt>
              </c:strCache>
            </c:strRef>
          </c:cat>
          <c:val>
            <c:numRef>
              <c:f>Tabelle1!$B$9:$F$9</c:f>
              <c:numCache>
                <c:formatCode>0.00%</c:formatCode>
                <c:ptCount val="5"/>
                <c:pt idx="0">
                  <c:v>2.9143897996357013E-2</c:v>
                </c:pt>
                <c:pt idx="1">
                  <c:v>0.1111111111111111</c:v>
                </c:pt>
                <c:pt idx="2">
                  <c:v>9.4717668488160295E-2</c:v>
                </c:pt>
                <c:pt idx="3">
                  <c:v>0.122040072859745</c:v>
                </c:pt>
                <c:pt idx="4">
                  <c:v>5.1001821493624776E-2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D-420E-BF34-2E0E1B2E39E5}"/>
            </c:ext>
          </c:extLst>
        </c:ser>
        <c:ser>
          <c:idx val="3"/>
          <c:order val="3"/>
          <c:tx>
            <c:strRef>
              <c:f>Tabelle1!$A$10</c:f>
              <c:strCache>
                <c:ptCount val="1"/>
                <c:pt idx="0">
                  <c:v>sehr schlecht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Tabelle1!$B$6:$F$6</c:f>
              <c:strCache>
                <c:ptCount val="5"/>
                <c:pt idx="0">
                  <c:v>Kinderbetreuung</c:v>
                </c:pt>
                <c:pt idx="1">
                  <c:v>Naherholung</c:v>
                </c:pt>
                <c:pt idx="2">
                  <c:v>Vereinsangebot</c:v>
                </c:pt>
                <c:pt idx="3">
                  <c:v>Nahversorgung</c:v>
                </c:pt>
                <c:pt idx="4">
                  <c:v>Wohnangebot</c:v>
                </c:pt>
              </c:strCache>
            </c:strRef>
          </c:cat>
          <c:val>
            <c:numRef>
              <c:f>Tabelle1!$B$10:$F$10</c:f>
              <c:numCache>
                <c:formatCode>0.00%</c:formatCode>
                <c:ptCount val="5"/>
                <c:pt idx="0">
                  <c:v>1.2750455373406194E-2</c:v>
                </c:pt>
                <c:pt idx="1">
                  <c:v>1.2750455373406194E-2</c:v>
                </c:pt>
                <c:pt idx="2">
                  <c:v>7.2859744990892532E-3</c:v>
                </c:pt>
                <c:pt idx="3">
                  <c:v>2.3679417122040074E-2</c:v>
                </c:pt>
                <c:pt idx="4">
                  <c:v>7.2859744990892532E-3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BD-420E-BF34-2E0E1B2E3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0077840"/>
        <c:axId val="1150073680"/>
      </c:barChart>
      <c:catAx>
        <c:axId val="115007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50073680"/>
        <c:crosses val="autoZero"/>
        <c:auto val="1"/>
        <c:lblAlgn val="ctr"/>
        <c:lblOffset val="100"/>
        <c:noMultiLvlLbl val="0"/>
      </c:catAx>
      <c:valAx>
        <c:axId val="1150073680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5007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top_flop_5!$A$37</c:f>
              <c:strCache>
                <c:ptCount val="1"/>
                <c:pt idx="0">
                  <c:v>sehr schlecht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top_flop_5!$B$36:$F$36</c:f>
              <c:strCache>
                <c:ptCount val="5"/>
                <c:pt idx="0">
                  <c:v>Angebot für Jugendliche</c:v>
                </c:pt>
                <c:pt idx="1">
                  <c:v>Arbeitsplätze</c:v>
                </c:pt>
                <c:pt idx="2">
                  <c:v>Ortskern</c:v>
                </c:pt>
                <c:pt idx="3">
                  <c:v>Tourismus</c:v>
                </c:pt>
                <c:pt idx="4">
                  <c:v>Nächtigungsmöglichkeiten</c:v>
                </c:pt>
              </c:strCache>
            </c:strRef>
          </c:cat>
          <c:val>
            <c:numRef>
              <c:f>top_flop_5!$B$37:$F$37</c:f>
              <c:numCache>
                <c:formatCode>0.00%</c:formatCode>
                <c:ptCount val="5"/>
                <c:pt idx="0">
                  <c:v>0.12750455373406194</c:v>
                </c:pt>
                <c:pt idx="1">
                  <c:v>0.16393442622950818</c:v>
                </c:pt>
                <c:pt idx="2">
                  <c:v>0.32240437158469942</c:v>
                </c:pt>
                <c:pt idx="3">
                  <c:v>9.4717668488160295E-2</c:v>
                </c:pt>
                <c:pt idx="4">
                  <c:v>0.25500910746812389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4-4941-A1B5-F9B3AF075D0B}"/>
            </c:ext>
          </c:extLst>
        </c:ser>
        <c:ser>
          <c:idx val="1"/>
          <c:order val="1"/>
          <c:tx>
            <c:strRef>
              <c:f>top_flop_5!$A$38</c:f>
              <c:strCache>
                <c:ptCount val="1"/>
                <c:pt idx="0">
                  <c:v>eher schlecht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top_flop_5!$B$36:$F$36</c:f>
              <c:strCache>
                <c:ptCount val="5"/>
                <c:pt idx="0">
                  <c:v>Angebot für Jugendliche</c:v>
                </c:pt>
                <c:pt idx="1">
                  <c:v>Arbeitsplätze</c:v>
                </c:pt>
                <c:pt idx="2">
                  <c:v>Ortskern</c:v>
                </c:pt>
                <c:pt idx="3">
                  <c:v>Tourismus</c:v>
                </c:pt>
                <c:pt idx="4">
                  <c:v>Nächtigungsmöglichkeiten</c:v>
                </c:pt>
              </c:strCache>
            </c:strRef>
          </c:cat>
          <c:val>
            <c:numRef>
              <c:f>top_flop_5!$B$38:$F$38</c:f>
              <c:numCache>
                <c:formatCode>0.00%</c:formatCode>
                <c:ptCount val="5"/>
                <c:pt idx="0">
                  <c:v>0.30418943533697634</c:v>
                </c:pt>
                <c:pt idx="1">
                  <c:v>0.42258652094717669</c:v>
                </c:pt>
                <c:pt idx="2">
                  <c:v>0.2987249544626594</c:v>
                </c:pt>
                <c:pt idx="3">
                  <c:v>0.38251366120218577</c:v>
                </c:pt>
                <c:pt idx="4">
                  <c:v>0.36794171220400729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A4-4941-A1B5-F9B3AF075D0B}"/>
            </c:ext>
          </c:extLst>
        </c:ser>
        <c:ser>
          <c:idx val="2"/>
          <c:order val="2"/>
          <c:tx>
            <c:strRef>
              <c:f>top_flop_5!$A$39</c:f>
              <c:strCache>
                <c:ptCount val="1"/>
                <c:pt idx="0">
                  <c:v>eher gut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top_flop_5!$B$36:$F$36</c:f>
              <c:strCache>
                <c:ptCount val="5"/>
                <c:pt idx="0">
                  <c:v>Angebot für Jugendliche</c:v>
                </c:pt>
                <c:pt idx="1">
                  <c:v>Arbeitsplätze</c:v>
                </c:pt>
                <c:pt idx="2">
                  <c:v>Ortskern</c:v>
                </c:pt>
                <c:pt idx="3">
                  <c:v>Tourismus</c:v>
                </c:pt>
                <c:pt idx="4">
                  <c:v>Nächtigungsmöglichkeiten</c:v>
                </c:pt>
              </c:strCache>
            </c:strRef>
          </c:cat>
          <c:val>
            <c:numRef>
              <c:f>top_flop_5!$B$39:$F$39</c:f>
              <c:numCache>
                <c:formatCode>0.00%</c:formatCode>
                <c:ptCount val="5"/>
                <c:pt idx="0">
                  <c:v>0.26047358834244078</c:v>
                </c:pt>
                <c:pt idx="1">
                  <c:v>0.14207650273224043</c:v>
                </c:pt>
                <c:pt idx="2">
                  <c:v>0.13661202185792351</c:v>
                </c:pt>
                <c:pt idx="3">
                  <c:v>0.22950819672131145</c:v>
                </c:pt>
                <c:pt idx="4">
                  <c:v>0.10564663023679417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A4-4941-A1B5-F9B3AF075D0B}"/>
            </c:ext>
          </c:extLst>
        </c:ser>
        <c:ser>
          <c:idx val="3"/>
          <c:order val="3"/>
          <c:tx>
            <c:strRef>
              <c:f>top_flop_5!$A$40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top_flop_5!$B$36:$F$36</c:f>
              <c:strCache>
                <c:ptCount val="5"/>
                <c:pt idx="0">
                  <c:v>Angebot für Jugendliche</c:v>
                </c:pt>
                <c:pt idx="1">
                  <c:v>Arbeitsplätze</c:v>
                </c:pt>
                <c:pt idx="2">
                  <c:v>Ortskern</c:v>
                </c:pt>
                <c:pt idx="3">
                  <c:v>Tourismus</c:v>
                </c:pt>
                <c:pt idx="4">
                  <c:v>Nächtigungsmöglichkeiten</c:v>
                </c:pt>
              </c:strCache>
            </c:strRef>
          </c:cat>
          <c:val>
            <c:numRef>
              <c:f>top_flop_5!$B$40:$F$40</c:f>
              <c:numCache>
                <c:formatCode>0.00%</c:formatCode>
                <c:ptCount val="5"/>
                <c:pt idx="0">
                  <c:v>5.4644808743169397E-2</c:v>
                </c:pt>
                <c:pt idx="1">
                  <c:v>2.0036429872495445E-2</c:v>
                </c:pt>
                <c:pt idx="2">
                  <c:v>2.7322404371584699E-2</c:v>
                </c:pt>
                <c:pt idx="3">
                  <c:v>2.3679417122040074E-2</c:v>
                </c:pt>
                <c:pt idx="4">
                  <c:v>9.1074681238615673E-3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A4-4941-A1B5-F9B3AF075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0764527"/>
        <c:axId val="650769935"/>
      </c:barChart>
      <c:catAx>
        <c:axId val="650764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769935"/>
        <c:crosses val="autoZero"/>
        <c:auto val="1"/>
        <c:lblAlgn val="ctr"/>
        <c:lblOffset val="100"/>
        <c:noMultiLvlLbl val="0"/>
      </c:catAx>
      <c:valAx>
        <c:axId val="650769935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764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Auswertung!$F$333</c:f>
              <c:strCache>
                <c:ptCount val="1"/>
                <c:pt idx="0">
                  <c:v>sehr wichtig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Auswertung!$G$332:$AB$332</c:f>
              <c:strCache>
                <c:ptCount val="22"/>
                <c:pt idx="0">
                  <c:v>Kinderbetreuung</c:v>
                </c:pt>
                <c:pt idx="1">
                  <c:v>Bildungsangebot</c:v>
                </c:pt>
                <c:pt idx="2">
                  <c:v>Veranstaltungen &amp; Kultur</c:v>
                </c:pt>
                <c:pt idx="3">
                  <c:v>Angebot für Jugendliche</c:v>
                </c:pt>
                <c:pt idx="4">
                  <c:v>Sport- &amp; Freizeitangebot</c:v>
                </c:pt>
                <c:pt idx="5">
                  <c:v>Naherholung</c:v>
                </c:pt>
                <c:pt idx="6">
                  <c:v>Vereinsangebot</c:v>
                </c:pt>
                <c:pt idx="7">
                  <c:v>Angebot für Ältere</c:v>
                </c:pt>
                <c:pt idx="8">
                  <c:v>Wohnangebot</c:v>
                </c:pt>
                <c:pt idx="9">
                  <c:v>Arbeitsplätze</c:v>
                </c:pt>
                <c:pt idx="10">
                  <c:v>Verkehrsangebot</c:v>
                </c:pt>
                <c:pt idx="11">
                  <c:v>Nahversorgung</c:v>
                </c:pt>
                <c:pt idx="12">
                  <c:v>Medizinische Versorgung</c:v>
                </c:pt>
                <c:pt idx="13">
                  <c:v>Umwelt und Klimaschutz</c:v>
                </c:pt>
                <c:pt idx="14">
                  <c:v>Ortskern</c:v>
                </c:pt>
                <c:pt idx="15">
                  <c:v>Öffentlicher Verkehr</c:v>
                </c:pt>
                <c:pt idx="16">
                  <c:v>Rad- &amp; Gehwege</c:v>
                </c:pt>
                <c:pt idx="17">
                  <c:v>Tourismus</c:v>
                </c:pt>
                <c:pt idx="18">
                  <c:v>Gastronomie</c:v>
                </c:pt>
                <c:pt idx="19">
                  <c:v>Kommunikation &amp; Information</c:v>
                </c:pt>
                <c:pt idx="20">
                  <c:v>Mitsprache</c:v>
                </c:pt>
                <c:pt idx="21">
                  <c:v>Nächtigungsmöglichkeiten</c:v>
                </c:pt>
              </c:strCache>
            </c:strRef>
          </c:cat>
          <c:val>
            <c:numRef>
              <c:f>Auswertung!$G$333:$AB$333</c:f>
              <c:numCache>
                <c:formatCode>0.00%</c:formatCode>
                <c:ptCount val="22"/>
                <c:pt idx="0">
                  <c:v>0.51001821493624777</c:v>
                </c:pt>
                <c:pt idx="1">
                  <c:v>0.42440801457194899</c:v>
                </c:pt>
                <c:pt idx="2">
                  <c:v>0.32969034608378872</c:v>
                </c:pt>
                <c:pt idx="3">
                  <c:v>0.5865209471766849</c:v>
                </c:pt>
                <c:pt idx="4">
                  <c:v>0.48087431693989069</c:v>
                </c:pt>
                <c:pt idx="5">
                  <c:v>0.4134790528233151</c:v>
                </c:pt>
                <c:pt idx="6">
                  <c:v>0.38615664845173042</c:v>
                </c:pt>
                <c:pt idx="7">
                  <c:v>0.43897996357012753</c:v>
                </c:pt>
                <c:pt idx="8">
                  <c:v>0.27140255009107467</c:v>
                </c:pt>
                <c:pt idx="9">
                  <c:v>0.34061930783242261</c:v>
                </c:pt>
                <c:pt idx="10">
                  <c:v>0.3460837887067395</c:v>
                </c:pt>
                <c:pt idx="11">
                  <c:v>0.54644808743169404</c:v>
                </c:pt>
                <c:pt idx="12">
                  <c:v>0.56466302367941712</c:v>
                </c:pt>
                <c:pt idx="13">
                  <c:v>0.36612021857923499</c:v>
                </c:pt>
                <c:pt idx="14">
                  <c:v>0.59380692167577409</c:v>
                </c:pt>
                <c:pt idx="15">
                  <c:v>0.39162112932604737</c:v>
                </c:pt>
                <c:pt idx="16">
                  <c:v>0.41894353369763204</c:v>
                </c:pt>
                <c:pt idx="17">
                  <c:v>0.12386156648451731</c:v>
                </c:pt>
                <c:pt idx="18">
                  <c:v>0.51183970856102001</c:v>
                </c:pt>
                <c:pt idx="19">
                  <c:v>0.45355191256830601</c:v>
                </c:pt>
                <c:pt idx="20">
                  <c:v>0.44626593806921677</c:v>
                </c:pt>
                <c:pt idx="21">
                  <c:v>0.17850637522768667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D-4CA4-A156-106C138F04AA}"/>
            </c:ext>
          </c:extLst>
        </c:ser>
        <c:ser>
          <c:idx val="1"/>
          <c:order val="1"/>
          <c:tx>
            <c:strRef>
              <c:f>Auswertung!$F$334</c:f>
              <c:strCache>
                <c:ptCount val="1"/>
                <c:pt idx="0">
                  <c:v>eher wichtig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Auswertung!$G$332:$AB$332</c:f>
              <c:strCache>
                <c:ptCount val="22"/>
                <c:pt idx="0">
                  <c:v>Kinderbetreuung</c:v>
                </c:pt>
                <c:pt idx="1">
                  <c:v>Bildungsangebot</c:v>
                </c:pt>
                <c:pt idx="2">
                  <c:v>Veranstaltungen &amp; Kultur</c:v>
                </c:pt>
                <c:pt idx="3">
                  <c:v>Angebot für Jugendliche</c:v>
                </c:pt>
                <c:pt idx="4">
                  <c:v>Sport- &amp; Freizeitangebot</c:v>
                </c:pt>
                <c:pt idx="5">
                  <c:v>Naherholung</c:v>
                </c:pt>
                <c:pt idx="6">
                  <c:v>Vereinsangebot</c:v>
                </c:pt>
                <c:pt idx="7">
                  <c:v>Angebot für Ältere</c:v>
                </c:pt>
                <c:pt idx="8">
                  <c:v>Wohnangebot</c:v>
                </c:pt>
                <c:pt idx="9">
                  <c:v>Arbeitsplätze</c:v>
                </c:pt>
                <c:pt idx="10">
                  <c:v>Verkehrsangebot</c:v>
                </c:pt>
                <c:pt idx="11">
                  <c:v>Nahversorgung</c:v>
                </c:pt>
                <c:pt idx="12">
                  <c:v>Medizinische Versorgung</c:v>
                </c:pt>
                <c:pt idx="13">
                  <c:v>Umwelt und Klimaschutz</c:v>
                </c:pt>
                <c:pt idx="14">
                  <c:v>Ortskern</c:v>
                </c:pt>
                <c:pt idx="15">
                  <c:v>Öffentlicher Verkehr</c:v>
                </c:pt>
                <c:pt idx="16">
                  <c:v>Rad- &amp; Gehwege</c:v>
                </c:pt>
                <c:pt idx="17">
                  <c:v>Tourismus</c:v>
                </c:pt>
                <c:pt idx="18">
                  <c:v>Gastronomie</c:v>
                </c:pt>
                <c:pt idx="19">
                  <c:v>Kommunikation &amp; Information</c:v>
                </c:pt>
                <c:pt idx="20">
                  <c:v>Mitsprache</c:v>
                </c:pt>
                <c:pt idx="21">
                  <c:v>Nächtigungsmöglichkeiten</c:v>
                </c:pt>
              </c:strCache>
            </c:strRef>
          </c:cat>
          <c:val>
            <c:numRef>
              <c:f>Auswertung!$G$334:$AB$334</c:f>
              <c:numCache>
                <c:formatCode>0.00%</c:formatCode>
                <c:ptCount val="22"/>
                <c:pt idx="0">
                  <c:v>0.20036429872495445</c:v>
                </c:pt>
                <c:pt idx="1">
                  <c:v>0.26593806921675772</c:v>
                </c:pt>
                <c:pt idx="2">
                  <c:v>0.38251366120218577</c:v>
                </c:pt>
                <c:pt idx="3">
                  <c:v>0.18761384335154827</c:v>
                </c:pt>
                <c:pt idx="4">
                  <c:v>0.27140255009107467</c:v>
                </c:pt>
                <c:pt idx="5">
                  <c:v>0.27322404371584702</c:v>
                </c:pt>
                <c:pt idx="6">
                  <c:v>0.30965391621129323</c:v>
                </c:pt>
                <c:pt idx="7">
                  <c:v>0.30054644808743169</c:v>
                </c:pt>
                <c:pt idx="8">
                  <c:v>0.28779599271402551</c:v>
                </c:pt>
                <c:pt idx="9">
                  <c:v>0.29690346083788705</c:v>
                </c:pt>
                <c:pt idx="10">
                  <c:v>0.31329690346083788</c:v>
                </c:pt>
                <c:pt idx="11">
                  <c:v>0.19489981785063754</c:v>
                </c:pt>
                <c:pt idx="12">
                  <c:v>0.18943533697632059</c:v>
                </c:pt>
                <c:pt idx="13">
                  <c:v>0.28597449908925321</c:v>
                </c:pt>
                <c:pt idx="14">
                  <c:v>0.15300546448087432</c:v>
                </c:pt>
                <c:pt idx="15">
                  <c:v>0.30783242258652094</c:v>
                </c:pt>
                <c:pt idx="16">
                  <c:v>0.27686703096539161</c:v>
                </c:pt>
                <c:pt idx="17">
                  <c:v>0.29508196721311475</c:v>
                </c:pt>
                <c:pt idx="18">
                  <c:v>0.24408014571948999</c:v>
                </c:pt>
                <c:pt idx="19">
                  <c:v>0.26229508196721313</c:v>
                </c:pt>
                <c:pt idx="20">
                  <c:v>0.28051001821493626</c:v>
                </c:pt>
                <c:pt idx="21">
                  <c:v>0.28779599271402551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CD-4CA4-A156-106C138F04AA}"/>
            </c:ext>
          </c:extLst>
        </c:ser>
        <c:ser>
          <c:idx val="2"/>
          <c:order val="2"/>
          <c:tx>
            <c:strRef>
              <c:f>Auswertung!$F$335</c:f>
              <c:strCache>
                <c:ptCount val="1"/>
                <c:pt idx="0">
                  <c:v>eher unwichtig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Auswertung!$G$332:$AB$332</c:f>
              <c:strCache>
                <c:ptCount val="22"/>
                <c:pt idx="0">
                  <c:v>Kinderbetreuung</c:v>
                </c:pt>
                <c:pt idx="1">
                  <c:v>Bildungsangebot</c:v>
                </c:pt>
                <c:pt idx="2">
                  <c:v>Veranstaltungen &amp; Kultur</c:v>
                </c:pt>
                <c:pt idx="3">
                  <c:v>Angebot für Jugendliche</c:v>
                </c:pt>
                <c:pt idx="4">
                  <c:v>Sport- &amp; Freizeitangebot</c:v>
                </c:pt>
                <c:pt idx="5">
                  <c:v>Naherholung</c:v>
                </c:pt>
                <c:pt idx="6">
                  <c:v>Vereinsangebot</c:v>
                </c:pt>
                <c:pt idx="7">
                  <c:v>Angebot für Ältere</c:v>
                </c:pt>
                <c:pt idx="8">
                  <c:v>Wohnangebot</c:v>
                </c:pt>
                <c:pt idx="9">
                  <c:v>Arbeitsplätze</c:v>
                </c:pt>
                <c:pt idx="10">
                  <c:v>Verkehrsangebot</c:v>
                </c:pt>
                <c:pt idx="11">
                  <c:v>Nahversorgung</c:v>
                </c:pt>
                <c:pt idx="12">
                  <c:v>Medizinische Versorgung</c:v>
                </c:pt>
                <c:pt idx="13">
                  <c:v>Umwelt und Klimaschutz</c:v>
                </c:pt>
                <c:pt idx="14">
                  <c:v>Ortskern</c:v>
                </c:pt>
                <c:pt idx="15">
                  <c:v>Öffentlicher Verkehr</c:v>
                </c:pt>
                <c:pt idx="16">
                  <c:v>Rad- &amp; Gehwege</c:v>
                </c:pt>
                <c:pt idx="17">
                  <c:v>Tourismus</c:v>
                </c:pt>
                <c:pt idx="18">
                  <c:v>Gastronomie</c:v>
                </c:pt>
                <c:pt idx="19">
                  <c:v>Kommunikation &amp; Information</c:v>
                </c:pt>
                <c:pt idx="20">
                  <c:v>Mitsprache</c:v>
                </c:pt>
                <c:pt idx="21">
                  <c:v>Nächtigungsmöglichkeiten</c:v>
                </c:pt>
              </c:strCache>
            </c:strRef>
          </c:cat>
          <c:val>
            <c:numRef>
              <c:f>Auswertung!$G$335:$AB$335</c:f>
              <c:numCache>
                <c:formatCode>0.00%</c:formatCode>
                <c:ptCount val="22"/>
                <c:pt idx="0">
                  <c:v>4.3715846994535526E-2</c:v>
                </c:pt>
                <c:pt idx="1">
                  <c:v>6.7395264116575593E-2</c:v>
                </c:pt>
                <c:pt idx="2">
                  <c:v>5.8287795992714025E-2</c:v>
                </c:pt>
                <c:pt idx="3">
                  <c:v>1.0928961748633882E-2</c:v>
                </c:pt>
                <c:pt idx="4">
                  <c:v>1.8214936247723135E-2</c:v>
                </c:pt>
                <c:pt idx="5">
                  <c:v>7.4681238615664849E-2</c:v>
                </c:pt>
                <c:pt idx="6">
                  <c:v>5.8287795992714025E-2</c:v>
                </c:pt>
                <c:pt idx="7">
                  <c:v>3.6429872495446269E-2</c:v>
                </c:pt>
                <c:pt idx="8">
                  <c:v>0.17850637522768667</c:v>
                </c:pt>
                <c:pt idx="9">
                  <c:v>0.122040072859745</c:v>
                </c:pt>
                <c:pt idx="10">
                  <c:v>0.10018214936247723</c:v>
                </c:pt>
                <c:pt idx="11">
                  <c:v>3.2786885245901641E-2</c:v>
                </c:pt>
                <c:pt idx="12">
                  <c:v>3.2786885245901641E-2</c:v>
                </c:pt>
                <c:pt idx="13">
                  <c:v>9.107468123861566E-2</c:v>
                </c:pt>
                <c:pt idx="14">
                  <c:v>3.4608378870673952E-2</c:v>
                </c:pt>
                <c:pt idx="15">
                  <c:v>6.3752276867030971E-2</c:v>
                </c:pt>
                <c:pt idx="16">
                  <c:v>6.1930783242258654E-2</c:v>
                </c:pt>
                <c:pt idx="17">
                  <c:v>0.28597449908925321</c:v>
                </c:pt>
                <c:pt idx="18">
                  <c:v>2.5500910746812388E-2</c:v>
                </c:pt>
                <c:pt idx="19">
                  <c:v>3.825136612021858E-2</c:v>
                </c:pt>
                <c:pt idx="20">
                  <c:v>2.9143897996357013E-2</c:v>
                </c:pt>
                <c:pt idx="21">
                  <c:v>0.2313296903460838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CD-4CA4-A156-106C138F04AA}"/>
            </c:ext>
          </c:extLst>
        </c:ser>
        <c:ser>
          <c:idx val="3"/>
          <c:order val="3"/>
          <c:tx>
            <c:strRef>
              <c:f>Auswertung!$F$336</c:f>
              <c:strCache>
                <c:ptCount val="1"/>
                <c:pt idx="0">
                  <c:v>sehr unwichtig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Auswertung!$G$332:$AB$332</c:f>
              <c:strCache>
                <c:ptCount val="22"/>
                <c:pt idx="0">
                  <c:v>Kinderbetreuung</c:v>
                </c:pt>
                <c:pt idx="1">
                  <c:v>Bildungsangebot</c:v>
                </c:pt>
                <c:pt idx="2">
                  <c:v>Veranstaltungen &amp; Kultur</c:v>
                </c:pt>
                <c:pt idx="3">
                  <c:v>Angebot für Jugendliche</c:v>
                </c:pt>
                <c:pt idx="4">
                  <c:v>Sport- &amp; Freizeitangebot</c:v>
                </c:pt>
                <c:pt idx="5">
                  <c:v>Naherholung</c:v>
                </c:pt>
                <c:pt idx="6">
                  <c:v>Vereinsangebot</c:v>
                </c:pt>
                <c:pt idx="7">
                  <c:v>Angebot für Ältere</c:v>
                </c:pt>
                <c:pt idx="8">
                  <c:v>Wohnangebot</c:v>
                </c:pt>
                <c:pt idx="9">
                  <c:v>Arbeitsplätze</c:v>
                </c:pt>
                <c:pt idx="10">
                  <c:v>Verkehrsangebot</c:v>
                </c:pt>
                <c:pt idx="11">
                  <c:v>Nahversorgung</c:v>
                </c:pt>
                <c:pt idx="12">
                  <c:v>Medizinische Versorgung</c:v>
                </c:pt>
                <c:pt idx="13">
                  <c:v>Umwelt und Klimaschutz</c:v>
                </c:pt>
                <c:pt idx="14">
                  <c:v>Ortskern</c:v>
                </c:pt>
                <c:pt idx="15">
                  <c:v>Öffentlicher Verkehr</c:v>
                </c:pt>
                <c:pt idx="16">
                  <c:v>Rad- &amp; Gehwege</c:v>
                </c:pt>
                <c:pt idx="17">
                  <c:v>Tourismus</c:v>
                </c:pt>
                <c:pt idx="18">
                  <c:v>Gastronomie</c:v>
                </c:pt>
                <c:pt idx="19">
                  <c:v>Kommunikation &amp; Information</c:v>
                </c:pt>
                <c:pt idx="20">
                  <c:v>Mitsprache</c:v>
                </c:pt>
                <c:pt idx="21">
                  <c:v>Nächtigungsmöglichkeiten</c:v>
                </c:pt>
              </c:strCache>
            </c:strRef>
          </c:cat>
          <c:val>
            <c:numRef>
              <c:f>Auswertung!$G$336:$AB$336</c:f>
              <c:numCache>
                <c:formatCode>0.00%</c:formatCode>
                <c:ptCount val="22"/>
                <c:pt idx="0">
                  <c:v>7.2859744990892532E-3</c:v>
                </c:pt>
                <c:pt idx="1">
                  <c:v>3.6429872495446266E-3</c:v>
                </c:pt>
                <c:pt idx="2">
                  <c:v>7.2859744990892532E-3</c:v>
                </c:pt>
                <c:pt idx="3">
                  <c:v>1.8214936247723133E-3</c:v>
                </c:pt>
                <c:pt idx="4">
                  <c:v>7.2859744990892532E-3</c:v>
                </c:pt>
                <c:pt idx="5">
                  <c:v>7.2859744990892532E-3</c:v>
                </c:pt>
                <c:pt idx="6">
                  <c:v>1.4571948998178506E-2</c:v>
                </c:pt>
                <c:pt idx="7">
                  <c:v>9.1074681238615673E-3</c:v>
                </c:pt>
                <c:pt idx="8">
                  <c:v>3.825136612021858E-2</c:v>
                </c:pt>
                <c:pt idx="9">
                  <c:v>1.2750455373406194E-2</c:v>
                </c:pt>
                <c:pt idx="10">
                  <c:v>9.1074681238615673E-3</c:v>
                </c:pt>
                <c:pt idx="11">
                  <c:v>7.2859744990892532E-3</c:v>
                </c:pt>
                <c:pt idx="12">
                  <c:v>3.6429872495446266E-3</c:v>
                </c:pt>
                <c:pt idx="13">
                  <c:v>3.0965391621129327E-2</c:v>
                </c:pt>
                <c:pt idx="14">
                  <c:v>3.6429872495446266E-3</c:v>
                </c:pt>
                <c:pt idx="15">
                  <c:v>1.0928961748633882E-2</c:v>
                </c:pt>
                <c:pt idx="16">
                  <c:v>1.2750455373406194E-2</c:v>
                </c:pt>
                <c:pt idx="17">
                  <c:v>5.2823315118397086E-2</c:v>
                </c:pt>
                <c:pt idx="18">
                  <c:v>1.8214936247723133E-3</c:v>
                </c:pt>
                <c:pt idx="19">
                  <c:v>5.4644808743169408E-3</c:v>
                </c:pt>
                <c:pt idx="20">
                  <c:v>5.4644808743169408E-3</c:v>
                </c:pt>
                <c:pt idx="21">
                  <c:v>6.9216757741347903E-2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CD-4CA4-A156-106C138F0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63391"/>
        <c:axId val="18264223"/>
      </c:barChart>
      <c:catAx>
        <c:axId val="18263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264223"/>
        <c:crosses val="autoZero"/>
        <c:auto val="1"/>
        <c:lblAlgn val="ctr"/>
        <c:lblOffset val="100"/>
        <c:noMultiLvlLbl val="0"/>
      </c:catAx>
      <c:valAx>
        <c:axId val="182642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26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1B7E904-B4D4-490B-B86C-18EC30DBE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BA9560-59B1-4943-98D9-B19BA7D261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47CD1-B69D-41D4-B184-BC102A2EDAA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7608F3-9391-4B67-9DAA-20B9A3905C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7529F7-6632-4A6B-AFC7-644C3CC8D1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A0D10-8852-4057-8347-7C2FBF5A39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2433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D44FF-607D-4FE8-A2A4-0C28EE90BF96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99AF-79E4-470C-8673-E857E2D16B5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72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U Logo mit Untertite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76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 userDrawn="1">
          <p15:clr>
            <a:srgbClr val="FBAE40"/>
          </p15:clr>
        </p15:guide>
        <p15:guide id="2" orient="horz" pos="3210" userDrawn="1">
          <p15:clr>
            <a:srgbClr val="FBAE40"/>
          </p15:clr>
        </p15:guide>
        <p15:guide id="3" orient="horz" pos="40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U Logo mit Untertite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0A23B52-84D0-2529-5744-F400583D4F09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72B89F2-0372-4976-A480-BC487827F6BD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B0E91912-9A0D-727B-081B-DCDBE641716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AD882756-F570-4737-E010-81AE6130A66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6A935FD5-917F-517C-359B-D3162929B42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DE8DA687-5843-0806-5426-12AE6521E87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26AC8CB4-AF52-209A-8B3F-B634CE7CDA1A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8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 userDrawn="1">
          <p15:clr>
            <a:srgbClr val="FBAE40"/>
          </p15:clr>
        </p15:guide>
        <p15:guide id="2" orient="horz" pos="3210" userDrawn="1">
          <p15:clr>
            <a:srgbClr val="FBAE40"/>
          </p15:clr>
        </p15:guide>
        <p15:guide id="3" orient="horz" pos="408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der Präsentation, ReferentInne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Präsentation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3485415"/>
            <a:ext cx="9899650" cy="48731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 der Präsentation</a:t>
            </a:r>
            <a:endParaRPr lang="de-AT" dirty="0"/>
          </a:p>
        </p:txBody>
      </p:sp>
      <p:sp>
        <p:nvSpPr>
          <p:cNvPr id="6" name="Textplatzhalter 5" descr="Maria Musterfrau&#10;und weitere ReferentInnen">
            <a:extLst>
              <a:ext uri="{FF2B5EF4-FFF2-40B4-BE49-F238E27FC236}">
                <a16:creationId xmlns:a16="http://schemas.microsoft.com/office/drawing/2014/main" id="{D8D4E762-3636-41BD-B9AC-E472509BF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4316510"/>
            <a:ext cx="9899651" cy="566717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Maria Musterfrau</a:t>
            </a:r>
            <a:br>
              <a:rPr lang="de-DE" dirty="0"/>
            </a:br>
            <a:r>
              <a:rPr lang="de-DE" dirty="0"/>
              <a:t>und weitere ReferentInnen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EAB38D9-2300-3BD5-C590-36B0ADD26F0C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D9D42CCD-E193-8016-4810-3F562AC1014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6A976F8D-82BA-6AD7-F749-F2A5F7AF217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57F97317-9CD9-8AE1-4DFB-7DA52761C2B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E50641C1-2B26-3F1E-625E-56D3807E73C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F88A68EC-7260-5719-38BF-7CC6B93E0D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0A57B474-DA99-E671-098D-6831B3F292F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4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06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tite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Präsentation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4590873"/>
            <a:ext cx="9899650" cy="48731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Zwischentitel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1DDB7D7-C824-F97A-E730-EB414803C77B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D0087F59-CA40-EF7D-2B38-B2344BED4C6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D70252A8-0A20-516B-44A1-EBC8FAB41C9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27E6635D-0F97-991E-787A-0428180ABA2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DF78F186-FE2A-3748-C9CD-35CBEAF96FB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197FF0D1-236F-3A4F-382B-02ED44A02C7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D130A39B-C9AC-E05F-FCB6-A2A041959BFE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0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64EDCD89-1061-49D9-9DDD-8DCAE191C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1520488" cy="5598160"/>
          </a:xfrm>
          <a:ln>
            <a:noFill/>
          </a:ln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13A0C27-C9E1-4F4D-BBB3-93B19EFDA3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561" y="5245095"/>
            <a:ext cx="5753100" cy="141064"/>
          </a:xfrm>
        </p:spPr>
        <p:txBody>
          <a:bodyPr>
            <a:spAutoFit/>
          </a:bodyPr>
          <a:lstStyle>
            <a:lvl1pPr marL="126000" indent="-126000">
              <a:lnSpc>
                <a:spcPts val="1100"/>
              </a:lnSpc>
              <a:spcBef>
                <a:spcPts val="0"/>
              </a:spcBef>
              <a:buFont typeface="Arial" panose="020B0604020202020204" pitchFamily="34" charset="0"/>
              <a:buChar char="©"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Copyright: in einer Zeile, falls notwendig: fett und / oder weiß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812F8FD-6848-B169-FA26-E96A9344BB42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071EFB-B6E5-971D-3CF9-FDB671082A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FC88520A-47D3-E050-DE19-44AD3030FDD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5F42513B-7A49-647F-B9EF-1FCCAE9BF03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F736DB0-F479-C00E-3558-B9DAD4DDDB5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1A3AF308-FC65-A9AC-ADCE-35341D8E2AEB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71F2BF61-68E8-99C1-80C1-F5D70AE1941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562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>
          <p15:clr>
            <a:srgbClr val="FBAE40"/>
          </p15:clr>
        </p15:guide>
        <p15:guide id="2" orient="horz" pos="3210">
          <p15:clr>
            <a:srgbClr val="FBAE40"/>
          </p15:clr>
        </p15:guide>
        <p15:guide id="3" orient="horz" pos="4082">
          <p15:clr>
            <a:srgbClr val="FBAE40"/>
          </p15:clr>
        </p15:guide>
        <p15:guide id="4" orient="horz" pos="204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6"/>
            <a:ext cx="9899650" cy="2900134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66A5FAB-2BD8-A2F0-3297-258F118AAA01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6EE3154-26E4-748C-1E8E-A292E72F0C8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31E357B1-6EE4-CE27-6A93-F085EBD489F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8713049-AC89-36E8-F22F-422E4AC545E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A722ECD-A074-6B97-E0F9-3D25451CEA6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BE8CC1F3-F3DD-E49B-5D26-3FD8C8682B8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07EA8D6-72AE-8A4D-88EC-57D138FD3DC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279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 Highlight hinzufügen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6"/>
            <a:ext cx="9899650" cy="2900134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C636DE3-2675-6C50-2227-D9FBECD52F5C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58112DE-4A7A-DEC2-44F1-F89FB881213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6502343C-62D0-70F2-F976-719988C0E7A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4678DE50-0990-715B-DDDE-5D443393A81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7619E9F2-9920-5DC5-4234-AC49A70FFAF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3D28141F-0B6C-933B-CA93-9F50F324B3B2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3603B5A1-5A6A-B5D3-36EF-5D58B5CF629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687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der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44BE976-0275-5913-4A2B-CA5654D16E2C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2E9FAB3-F60E-8845-B7DE-16B7307CEC0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373A8555-A355-28D9-71EC-8F1234B556F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3EDCC3C8-0242-63EE-7BE8-C159D5AC1711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AB89ACE5-82AC-7856-A61B-EC25D66C37A4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049DE9A1-2A5F-84F1-1370-6020B352018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C4C142BF-9A96-9602-3182-655DFEAE67A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9129D7A0-A313-4E11-83B3-A81932F675E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1213" y="1587499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0A4DD110-A5AD-468C-9FE2-23B9E304EB7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758113" y="1587500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5153D7F4-4FA8-4907-9156-0F36CB644D4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284663" y="1587500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207B92A-3B5F-4433-BC9B-D8921A3F3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213" y="4280490"/>
            <a:ext cx="9898062" cy="932860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/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7E7B80F3-BF49-44D7-B73D-7A0A5C53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156E353B-97CA-44A7-8355-205ED5572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212" y="3793080"/>
            <a:ext cx="9898063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5799BCC0-96DD-4040-B986-CE90FE4F62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013" y="5290345"/>
            <a:ext cx="5753100" cy="141064"/>
          </a:xfrm>
        </p:spPr>
        <p:txBody>
          <a:bodyPr>
            <a:spAutoFit/>
          </a:bodyPr>
          <a:lstStyle>
            <a:lvl1pPr marL="126000" indent="-126000">
              <a:lnSpc>
                <a:spcPts val="1100"/>
              </a:lnSpc>
              <a:spcBef>
                <a:spcPts val="0"/>
              </a:spcBef>
              <a:buFont typeface="Arial" panose="020B0604020202020204" pitchFamily="34" charset="0"/>
              <a:buChar char="©"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Copyright: in einer Zeile, falls notwendig: fett und / oder weiß</a:t>
            </a:r>
          </a:p>
        </p:txBody>
      </p:sp>
    </p:spTree>
    <p:extLst>
      <p:ext uri="{BB962C8B-B14F-4D97-AF65-F5344CB8AC3E}">
        <p14:creationId xmlns:p14="http://schemas.microsoft.com/office/powerpoint/2010/main" val="385334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Foli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E714FA1-19C7-CE88-3C6D-0B36FF2DC214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F4C634A1-494C-CA7F-16FC-B32E0157160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0561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F0D2E6BF-FE9D-0020-5DA0-C720697F620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06170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23D57922-2135-B5AF-64B7-798B6E76E01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1779" y="5801072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EFB6305D-55FA-DB4C-17A1-4AF7DAA881B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957388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3BBEAA5E-976A-59C0-12CA-649D019741D9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82997" y="5798919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11F70F50-2705-9401-24CE-D31A13848CB4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608606" y="5787767"/>
            <a:ext cx="1437399" cy="467279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>
          <p15:clr>
            <a:srgbClr val="FBAE40"/>
          </p15:clr>
        </p15:guide>
        <p15:guide id="2" orient="horz" pos="3210">
          <p15:clr>
            <a:srgbClr val="FBAE40"/>
          </p15:clr>
        </p15:guide>
        <p15:guide id="3" orient="horz" pos="40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er Präsentation, ReferentInne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Präsentation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3485415"/>
            <a:ext cx="9899650" cy="48731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 der Präsentation</a:t>
            </a:r>
            <a:endParaRPr lang="de-AT" dirty="0"/>
          </a:p>
        </p:txBody>
      </p:sp>
      <p:sp>
        <p:nvSpPr>
          <p:cNvPr id="6" name="Textplatzhalter 5" descr="Maria Musterfrau&#10;und weitere ReferentInnen">
            <a:extLst>
              <a:ext uri="{FF2B5EF4-FFF2-40B4-BE49-F238E27FC236}">
                <a16:creationId xmlns:a16="http://schemas.microsoft.com/office/drawing/2014/main" id="{D8D4E762-3636-41BD-B9AC-E472509BF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4539534"/>
            <a:ext cx="9899651" cy="566717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Maria Musterfrau</a:t>
            </a:r>
            <a:br>
              <a:rPr lang="de-DE" dirty="0"/>
            </a:br>
            <a:r>
              <a:rPr lang="de-DE" dirty="0"/>
              <a:t>und weitere ReferentInnen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0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Präsentation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4834713"/>
            <a:ext cx="9899650" cy="48731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Zwischentitel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59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0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64EDCD89-1061-49D9-9DDD-8DCAE191C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1520488" cy="6480175"/>
          </a:xfrm>
          <a:ln>
            <a:noFill/>
          </a:ln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13A0C27-C9E1-4F4D-BBB3-93B19EFDA3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013" y="6076950"/>
            <a:ext cx="5753100" cy="141064"/>
          </a:xfrm>
        </p:spPr>
        <p:txBody>
          <a:bodyPr>
            <a:spAutoFit/>
          </a:bodyPr>
          <a:lstStyle>
            <a:lvl1pPr marL="126000" indent="-126000">
              <a:lnSpc>
                <a:spcPts val="1100"/>
              </a:lnSpc>
              <a:spcBef>
                <a:spcPts val="0"/>
              </a:spcBef>
              <a:buFont typeface="Arial" panose="020B0604020202020204" pitchFamily="34" charset="0"/>
              <a:buChar char="©"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Copyright: in einer Zeile, falls notwendig: fett und / oder weiß</a:t>
            </a:r>
          </a:p>
        </p:txBody>
      </p:sp>
    </p:spTree>
    <p:extLst>
      <p:ext uri="{BB962C8B-B14F-4D97-AF65-F5344CB8AC3E}">
        <p14:creationId xmlns:p14="http://schemas.microsoft.com/office/powerpoint/2010/main" val="254989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>
          <p15:clr>
            <a:srgbClr val="FBAE40"/>
          </p15:clr>
        </p15:guide>
        <p15:guide id="2" orient="horz" pos="3210">
          <p15:clr>
            <a:srgbClr val="FBAE40"/>
          </p15:clr>
        </p15:guide>
        <p15:guide id="3" orient="horz" pos="4082">
          <p15:clr>
            <a:srgbClr val="FBAE40"/>
          </p15:clr>
        </p15:guide>
        <p15:guide id="4" orient="horz" pos="20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5"/>
            <a:ext cx="9899650" cy="3184525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050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5"/>
            <a:ext cx="9899650" cy="3184525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91575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 Highlight hinzufügen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5"/>
            <a:ext cx="9899650" cy="3184525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362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der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9129D7A0-A313-4E11-83B3-A81932F675E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1213" y="1943099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0A4DD110-A5AD-468C-9FE2-23B9E304EB7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758113" y="1943100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5153D7F4-4FA8-4907-9156-0F36CB644D4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284663" y="1943100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207B92A-3B5F-4433-BC9B-D8921A3F3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213" y="4737690"/>
            <a:ext cx="9898062" cy="932860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/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7E7B80F3-BF49-44D7-B73D-7A0A5C53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156E353B-97CA-44A7-8355-205ED5572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212" y="4148680"/>
            <a:ext cx="9898063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5799BCC0-96DD-4040-B986-CE90FE4F62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013" y="5747545"/>
            <a:ext cx="5753100" cy="141064"/>
          </a:xfrm>
        </p:spPr>
        <p:txBody>
          <a:bodyPr>
            <a:spAutoFit/>
          </a:bodyPr>
          <a:lstStyle>
            <a:lvl1pPr marL="126000" indent="-126000">
              <a:lnSpc>
                <a:spcPts val="1100"/>
              </a:lnSpc>
              <a:spcBef>
                <a:spcPts val="0"/>
              </a:spcBef>
              <a:buFont typeface="Arial" panose="020B0604020202020204" pitchFamily="34" charset="0"/>
              <a:buChar char="©"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Copyright: in einer Zeile, falls notwendig: fett und / oder weiß</a:t>
            </a:r>
          </a:p>
        </p:txBody>
      </p:sp>
    </p:spTree>
    <p:extLst>
      <p:ext uri="{BB962C8B-B14F-4D97-AF65-F5344CB8AC3E}">
        <p14:creationId xmlns:p14="http://schemas.microsoft.com/office/powerpoint/2010/main" val="3109120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Foli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E9E675-017C-964E-C588-1B685E16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201" y="595730"/>
            <a:ext cx="3600000" cy="10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>
          <p15:clr>
            <a:srgbClr val="FBAE40"/>
          </p15:clr>
        </p15:guide>
        <p15:guide id="2" orient="horz" pos="3210">
          <p15:clr>
            <a:srgbClr val="FBAE40"/>
          </p15:clr>
        </p15:guide>
        <p15:guide id="3" orient="horz" pos="408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BC3F171-6674-6749-9499-059FE0E5D2F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1577" y="439037"/>
            <a:ext cx="2880000" cy="814496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E27F57-1A34-4903-82AD-00B8D8A2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48731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57F86D-C68E-4309-BA71-368EEFCB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14" y="1943100"/>
            <a:ext cx="9893299" cy="3727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82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9" r:id="rId2"/>
    <p:sldLayoutId id="2147483722" r:id="rId3"/>
    <p:sldLayoutId id="2147483703" r:id="rId4"/>
    <p:sldLayoutId id="2147483718" r:id="rId5"/>
    <p:sldLayoutId id="2147483724" r:id="rId6"/>
    <p:sldLayoutId id="2147483723" r:id="rId7"/>
    <p:sldLayoutId id="2147483704" r:id="rId8"/>
    <p:sldLayoutId id="2147483721" r:id="rId9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005A99"/>
          </a:solidFill>
          <a:latin typeface="+mn-lt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A99"/>
        </a:buClr>
        <a:buFont typeface="Wingdings" pitchFamily="2" charset="2"/>
        <a:buChar char="§"/>
        <a:defRPr sz="2000" kern="1200">
          <a:solidFill>
            <a:srgbClr val="005A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7675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1700" kern="1200">
          <a:solidFill>
            <a:srgbClr val="005A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0" userDrawn="1">
          <p15:clr>
            <a:srgbClr val="F26B43"/>
          </p15:clr>
        </p15:guide>
        <p15:guide id="2" pos="6746" userDrawn="1">
          <p15:clr>
            <a:srgbClr val="F26B43"/>
          </p15:clr>
        </p15:guide>
        <p15:guide id="3" pos="510" userDrawn="1">
          <p15:clr>
            <a:srgbClr val="F26B43"/>
          </p15:clr>
        </p15:guide>
        <p15:guide id="4" orient="horz" pos="3572" userDrawn="1">
          <p15:clr>
            <a:srgbClr val="F26B43"/>
          </p15:clr>
        </p15:guide>
        <p15:guide id="9" orient="horz" pos="12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E27F57-1A34-4903-82AD-00B8D8A2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48731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57F86D-C68E-4309-BA71-368EEFCB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14" y="1943100"/>
            <a:ext cx="9893299" cy="3350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16F9D5-E88F-3699-A6D2-7BF4206F299D}"/>
              </a:ext>
            </a:extLst>
          </p:cNvPr>
          <p:cNvSpPr/>
          <p:nvPr userDrawn="1"/>
        </p:nvSpPr>
        <p:spPr>
          <a:xfrm>
            <a:off x="0" y="5598160"/>
            <a:ext cx="11520488" cy="88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C3F171-6674-6749-9499-059FE0E5D2F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1577" y="439037"/>
            <a:ext cx="2880000" cy="8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6" r:id="rId3"/>
    <p:sldLayoutId id="2147483747" r:id="rId4"/>
    <p:sldLayoutId id="2147483748" r:id="rId5"/>
    <p:sldLayoutId id="2147483750" r:id="rId6"/>
    <p:sldLayoutId id="2147483751" r:id="rId7"/>
    <p:sldLayoutId id="2147483752" r:id="rId8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005A99"/>
          </a:solidFill>
          <a:latin typeface="+mn-lt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A99"/>
        </a:buClr>
        <a:buFont typeface="Wingdings" pitchFamily="2" charset="2"/>
        <a:buChar char="§"/>
        <a:defRPr sz="2000" kern="1200">
          <a:solidFill>
            <a:srgbClr val="005A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7675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1700" kern="1200">
          <a:solidFill>
            <a:srgbClr val="005A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0" userDrawn="1">
          <p15:clr>
            <a:srgbClr val="F26B43"/>
          </p15:clr>
        </p15:guide>
        <p15:guide id="2" pos="6746" userDrawn="1">
          <p15:clr>
            <a:srgbClr val="F26B43"/>
          </p15:clr>
        </p15:guide>
        <p15:guide id="3" pos="510" userDrawn="1">
          <p15:clr>
            <a:srgbClr val="F26B43"/>
          </p15:clr>
        </p15:guide>
        <p15:guide id="4" orient="horz" pos="3572" userDrawn="1">
          <p15:clr>
            <a:srgbClr val="F26B43"/>
          </p15:clr>
        </p15:guide>
        <p15:guide id="9" orient="horz" pos="1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A9A77-9ADB-40E6-A019-DF7400D7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485415"/>
            <a:ext cx="9899650" cy="2367315"/>
          </a:xfrm>
        </p:spPr>
        <p:txBody>
          <a:bodyPr/>
          <a:lstStyle/>
          <a:p>
            <a:r>
              <a:rPr lang="de-AT" dirty="0"/>
              <a:t>Ergebnispräsentation: </a:t>
            </a:r>
            <a:br>
              <a:rPr lang="de-AT" dirty="0"/>
            </a:br>
            <a:r>
              <a:rPr lang="de-AT" dirty="0"/>
              <a:t>Meinungsumfrage Weistrach</a:t>
            </a:r>
            <a:br>
              <a:rPr lang="de-AT" dirty="0"/>
            </a:br>
            <a:br>
              <a:rPr lang="de-AT" dirty="0"/>
            </a:br>
            <a:br>
              <a:rPr lang="de-AT" dirty="0"/>
            </a:br>
            <a:r>
              <a:rPr lang="de-AT" sz="1800" dirty="0"/>
              <a:t>22.2.2024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3722"/>
            <a:ext cx="1027976" cy="10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3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Identität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4548" y="1606146"/>
            <a:ext cx="9914728" cy="298864"/>
          </a:xfrm>
        </p:spPr>
        <p:txBody>
          <a:bodyPr/>
          <a:lstStyle/>
          <a:p>
            <a:r>
              <a:rPr lang="de-DE" dirty="0"/>
              <a:t>Wie beurteilen Sie Ihre Gemeinde?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323746"/>
              </p:ext>
            </p:extLst>
          </p:nvPr>
        </p:nvGraphicFramePr>
        <p:xfrm>
          <a:off x="794548" y="2065867"/>
          <a:ext cx="10404030" cy="419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57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Identität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4547" y="1570786"/>
            <a:ext cx="9914728" cy="320601"/>
          </a:xfrm>
        </p:spPr>
        <p:txBody>
          <a:bodyPr/>
          <a:lstStyle/>
          <a:p>
            <a:r>
              <a:rPr lang="de-DE" dirty="0"/>
              <a:t>Welches Bild verbinden Sie mit Weistrach?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80422"/>
              </p:ext>
            </p:extLst>
          </p:nvPr>
        </p:nvGraphicFramePr>
        <p:xfrm>
          <a:off x="794547" y="1975557"/>
          <a:ext cx="10370164" cy="429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074333" y="4325939"/>
            <a:ext cx="1985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Sonstiges: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200" dirty="0"/>
              <a:t>Fehlendes Gasthaus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200" dirty="0"/>
              <a:t>Bodenversiegelung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200" dirty="0"/>
              <a:t>Wohngemeinde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200" dirty="0"/>
              <a:t>Auspendlergemeinde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200" dirty="0"/>
              <a:t>Bauerndorf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200" dirty="0"/>
              <a:t>Mostkirtag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200" dirty="0"/>
              <a:t>Bauerngemeinde</a:t>
            </a:r>
          </a:p>
        </p:txBody>
      </p:sp>
    </p:spTree>
    <p:extLst>
      <p:ext uri="{BB962C8B-B14F-4D97-AF65-F5344CB8AC3E}">
        <p14:creationId xmlns:p14="http://schemas.microsoft.com/office/powerpoint/2010/main" val="209570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Stärken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5" y="846260"/>
            <a:ext cx="11038093" cy="55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Schwächen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9" y="1009876"/>
            <a:ext cx="10835907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5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487313"/>
          </a:xfrm>
        </p:spPr>
        <p:txBody>
          <a:bodyPr/>
          <a:lstStyle/>
          <a:p>
            <a:r>
              <a:rPr lang="de-DE" dirty="0"/>
              <a:t>Beurteilung: Angebote derzeitig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283228"/>
              </p:ext>
            </p:extLst>
          </p:nvPr>
        </p:nvGraphicFramePr>
        <p:xfrm>
          <a:off x="0" y="1253534"/>
          <a:ext cx="11520488" cy="522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487313"/>
          </a:xfrm>
        </p:spPr>
        <p:txBody>
          <a:bodyPr/>
          <a:lstStyle/>
          <a:p>
            <a:r>
              <a:rPr lang="de-DE" dirty="0"/>
              <a:t>Top 5: Angebote derzeitig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340430"/>
              </p:ext>
            </p:extLst>
          </p:nvPr>
        </p:nvGraphicFramePr>
        <p:xfrm>
          <a:off x="799951" y="1477825"/>
          <a:ext cx="10084743" cy="45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66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487313"/>
          </a:xfrm>
        </p:spPr>
        <p:txBody>
          <a:bodyPr/>
          <a:lstStyle/>
          <a:p>
            <a:r>
              <a:rPr lang="de-DE" dirty="0"/>
              <a:t> Bad 5: Angebote derzeitig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47419"/>
              </p:ext>
            </p:extLst>
          </p:nvPr>
        </p:nvGraphicFramePr>
        <p:xfrm>
          <a:off x="699938" y="1668462"/>
          <a:ext cx="10380018" cy="434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64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170005" cy="974626"/>
          </a:xfrm>
        </p:spPr>
        <p:txBody>
          <a:bodyPr/>
          <a:lstStyle/>
          <a:p>
            <a:r>
              <a:rPr lang="de-DE" dirty="0"/>
              <a:t>Beurteilung: Angebote zukünftig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072473"/>
              </p:ext>
            </p:extLst>
          </p:nvPr>
        </p:nvGraphicFramePr>
        <p:xfrm>
          <a:off x="0" y="1253533"/>
          <a:ext cx="11520487" cy="522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50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170005" cy="487313"/>
          </a:xfrm>
        </p:spPr>
        <p:txBody>
          <a:bodyPr/>
          <a:lstStyle/>
          <a:p>
            <a:r>
              <a:rPr lang="de-DE" dirty="0"/>
              <a:t>Bad 5: Angebote zukünftig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806912"/>
              </p:ext>
            </p:extLst>
          </p:nvPr>
        </p:nvGraphicFramePr>
        <p:xfrm>
          <a:off x="799951" y="1672046"/>
          <a:ext cx="10242518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65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170005" cy="487313"/>
          </a:xfrm>
        </p:spPr>
        <p:txBody>
          <a:bodyPr/>
          <a:lstStyle/>
          <a:p>
            <a:r>
              <a:rPr lang="de-DE" dirty="0"/>
              <a:t>Top 5: Angebote zukünftig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752479"/>
              </p:ext>
            </p:extLst>
          </p:nvPr>
        </p:nvGraphicFramePr>
        <p:xfrm>
          <a:off x="799951" y="1744527"/>
          <a:ext cx="10241280" cy="436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77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A9A77-9ADB-40E6-A019-DF7400D7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Rückblick: Start Bürgerbeteiligung Weistrach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3722"/>
            <a:ext cx="1027976" cy="10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7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Ideen zur Ortskernbelebung?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8" y="1199597"/>
            <a:ext cx="10508456" cy="52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1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917999"/>
              </p:ext>
            </p:extLst>
          </p:nvPr>
        </p:nvGraphicFramePr>
        <p:xfrm>
          <a:off x="799951" y="1453830"/>
          <a:ext cx="8998805" cy="467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931360" y="4604253"/>
            <a:ext cx="236654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Sonstiges: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err="1"/>
              <a:t>Social</a:t>
            </a:r>
            <a:r>
              <a:rPr lang="de-AT" sz="1400" dirty="0"/>
              <a:t>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/>
              <a:t>Gemeindezeitung öfters als 4x</a:t>
            </a:r>
          </a:p>
        </p:txBody>
      </p:sp>
    </p:spTree>
    <p:extLst>
      <p:ext uri="{BB962C8B-B14F-4D97-AF65-F5344CB8AC3E}">
        <p14:creationId xmlns:p14="http://schemas.microsoft.com/office/powerpoint/2010/main" val="4165619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974626"/>
          </a:xfrm>
        </p:spPr>
        <p:txBody>
          <a:bodyPr/>
          <a:lstStyle/>
          <a:p>
            <a:r>
              <a:rPr lang="de-DE" dirty="0"/>
              <a:t>Fühlen Sie sich ausreichend informiert?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413262"/>
              </p:ext>
            </p:extLst>
          </p:nvPr>
        </p:nvGraphicFramePr>
        <p:xfrm>
          <a:off x="1478844" y="1253533"/>
          <a:ext cx="8455378" cy="475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510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974626"/>
          </a:xfrm>
        </p:spPr>
        <p:txBody>
          <a:bodyPr/>
          <a:lstStyle/>
          <a:p>
            <a:r>
              <a:rPr lang="de-DE" dirty="0"/>
              <a:t>Beurteilung Verwaltung und Politik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877464"/>
              </p:ext>
            </p:extLst>
          </p:nvPr>
        </p:nvGraphicFramePr>
        <p:xfrm>
          <a:off x="799951" y="1740846"/>
          <a:ext cx="9382627" cy="45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077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974626"/>
          </a:xfrm>
        </p:spPr>
        <p:txBody>
          <a:bodyPr/>
          <a:lstStyle/>
          <a:p>
            <a:r>
              <a:rPr lang="de-DE" dirty="0"/>
              <a:t>Beurteilung öffentliche Einrichtungen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717995"/>
              </p:ext>
            </p:extLst>
          </p:nvPr>
        </p:nvGraphicFramePr>
        <p:xfrm>
          <a:off x="799952" y="1740846"/>
          <a:ext cx="9393916" cy="460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4640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974626"/>
          </a:xfrm>
        </p:spPr>
        <p:txBody>
          <a:bodyPr/>
          <a:lstStyle/>
          <a:p>
            <a:r>
              <a:rPr lang="de-DE" dirty="0"/>
              <a:t>Welche öffentliche Einrichtungen vermissen Sie?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0" y="1740846"/>
            <a:ext cx="9257385" cy="46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974626"/>
          </a:xfrm>
        </p:spPr>
        <p:txBody>
          <a:bodyPr/>
          <a:lstStyle/>
          <a:p>
            <a:r>
              <a:rPr lang="de-DE" dirty="0"/>
              <a:t>Wenn Sie </a:t>
            </a:r>
            <a:r>
              <a:rPr lang="de-DE" dirty="0" err="1"/>
              <a:t>Bürgermeister:in</a:t>
            </a:r>
            <a:r>
              <a:rPr lang="de-DE" dirty="0"/>
              <a:t> von Weistrach wären…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1" y="1588721"/>
            <a:ext cx="94964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16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215160" cy="487313"/>
          </a:xfrm>
        </p:spPr>
        <p:txBody>
          <a:bodyPr/>
          <a:lstStyle/>
          <a:p>
            <a:r>
              <a:rPr lang="de-DE" dirty="0"/>
              <a:t>Wichtigkeit Mobilitätsthemen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119681"/>
              </p:ext>
            </p:extLst>
          </p:nvPr>
        </p:nvGraphicFramePr>
        <p:xfrm>
          <a:off x="799951" y="1424925"/>
          <a:ext cx="9710005" cy="471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721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 der Wohnsituation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804220"/>
              </p:ext>
            </p:extLst>
          </p:nvPr>
        </p:nvGraphicFramePr>
        <p:xfrm>
          <a:off x="1070909" y="1253533"/>
          <a:ext cx="9462993" cy="520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855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974626"/>
          </a:xfrm>
        </p:spPr>
        <p:txBody>
          <a:bodyPr/>
          <a:lstStyle/>
          <a:p>
            <a:r>
              <a:rPr lang="de-DE" dirty="0"/>
              <a:t>Interesse: Baugrund und Einfamilienhaus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302849"/>
              </p:ext>
            </p:extLst>
          </p:nvPr>
        </p:nvGraphicFramePr>
        <p:xfrm>
          <a:off x="1682044" y="1550278"/>
          <a:ext cx="7886672" cy="470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63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ine Fotobeschreibung verfügbar.">
            <a:extLst>
              <a:ext uri="{FF2B5EF4-FFF2-40B4-BE49-F238E27FC236}">
                <a16:creationId xmlns:a16="http://schemas.microsoft.com/office/drawing/2014/main" id="{D64D15C3-9F37-0802-1199-F540711E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3" y="3132911"/>
            <a:ext cx="5964814" cy="31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ine Fotobeschreibung verfügbar.">
            <a:extLst>
              <a:ext uri="{FF2B5EF4-FFF2-40B4-BE49-F238E27FC236}">
                <a16:creationId xmlns:a16="http://schemas.microsoft.com/office/drawing/2014/main" id="{9A037737-12F3-B46E-93F4-195EE76C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" y="222250"/>
            <a:ext cx="6435870" cy="33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CB15202-7B44-ACB2-FA93-132E6CC29382}"/>
              </a:ext>
            </a:extLst>
          </p:cNvPr>
          <p:cNvSpPr txBox="1"/>
          <p:nvPr/>
        </p:nvSpPr>
        <p:spPr>
          <a:xfrm>
            <a:off x="207818" y="3917256"/>
            <a:ext cx="5257801" cy="201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/>
              <a:t>Startschuss der „Zukunftswerkstatt Weistrach“</a:t>
            </a:r>
          </a:p>
          <a:p>
            <a:endParaRPr lang="de-AT" dirty="0"/>
          </a:p>
          <a:p>
            <a:r>
              <a:rPr lang="de-AT" dirty="0"/>
              <a:t>Mehr als 25 Vertreter von 14 Vereinen kamen der Einladung nach und erarbeiteten gemeinsam mit den ÖVP-Gemeinderäten die Stärken und Schwächen unseres Heimatortes. </a:t>
            </a:r>
          </a:p>
        </p:txBody>
      </p:sp>
    </p:spTree>
    <p:extLst>
      <p:ext uri="{BB962C8B-B14F-4D97-AF65-F5344CB8AC3E}">
        <p14:creationId xmlns:p14="http://schemas.microsoft.com/office/powerpoint/2010/main" val="4010409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 Co-Working Space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651095"/>
              </p:ext>
            </p:extLst>
          </p:nvPr>
        </p:nvGraphicFramePr>
        <p:xfrm>
          <a:off x="799951" y="1688124"/>
          <a:ext cx="9032672" cy="402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8441446" y="4539154"/>
            <a:ext cx="236654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/>
              <a:t>Ja, wenn..</a:t>
            </a:r>
          </a:p>
          <a:p>
            <a:r>
              <a:rPr lang="de-AT" sz="1400" dirty="0"/>
              <a:t>- Glasfaseranschluss</a:t>
            </a:r>
          </a:p>
          <a:p>
            <a:r>
              <a:rPr lang="de-AT" sz="1400" dirty="0"/>
              <a:t>- leistbare Miete</a:t>
            </a:r>
          </a:p>
          <a:p>
            <a:r>
              <a:rPr lang="de-AT" sz="1400" dirty="0"/>
              <a:t>- Einrichtung vorhanden</a:t>
            </a:r>
          </a:p>
          <a:p>
            <a:r>
              <a:rPr lang="de-AT" sz="1400" dirty="0"/>
              <a:t>- mit Reinigungspersonal</a:t>
            </a:r>
          </a:p>
        </p:txBody>
      </p:sp>
    </p:spTree>
    <p:extLst>
      <p:ext uri="{BB962C8B-B14F-4D97-AF65-F5344CB8AC3E}">
        <p14:creationId xmlns:p14="http://schemas.microsoft.com/office/powerpoint/2010/main" val="2133772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Engagement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070896"/>
              </p:ext>
            </p:extLst>
          </p:nvPr>
        </p:nvGraphicFramePr>
        <p:xfrm>
          <a:off x="5549618" y="1833140"/>
          <a:ext cx="6399848" cy="443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166920"/>
              </p:ext>
            </p:extLst>
          </p:nvPr>
        </p:nvGraphicFramePr>
        <p:xfrm>
          <a:off x="0" y="1833139"/>
          <a:ext cx="6039556" cy="464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7052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wie geht es weiter? </a:t>
            </a:r>
          </a:p>
        </p:txBody>
      </p:sp>
    </p:spTree>
    <p:extLst>
      <p:ext uri="{BB962C8B-B14F-4D97-AF65-F5344CB8AC3E}">
        <p14:creationId xmlns:p14="http://schemas.microsoft.com/office/powerpoint/2010/main" val="703284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15FEF-61FC-7BAE-FB83-687A88DB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Arbeitsgruppen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0AA5AF-F3DD-EC45-E08E-DC87CEB1C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de-AT" sz="2400" b="1" dirty="0">
                <a:ea typeface="Roboto Slab" pitchFamily="2" charset="0"/>
                <a:cs typeface="+mj-cs"/>
              </a:rPr>
              <a:t>AG Belebung</a:t>
            </a:r>
          </a:p>
          <a:p>
            <a:pPr lvl="1"/>
            <a:r>
              <a:rPr lang="de-AT" sz="2100" b="1" dirty="0">
                <a:ea typeface="Roboto Slab" pitchFamily="2" charset="0"/>
                <a:cs typeface="+mj-cs"/>
              </a:rPr>
              <a:t>Ortskern, Wohnen, Wirtschaft, Regionalität  </a:t>
            </a:r>
          </a:p>
          <a:p>
            <a:pPr algn="l"/>
            <a:endParaRPr lang="de-AT" sz="2400" b="1" dirty="0">
              <a:ea typeface="Roboto Slab" pitchFamily="2" charset="0"/>
              <a:cs typeface="+mj-cs"/>
            </a:endParaRPr>
          </a:p>
          <a:p>
            <a:pPr algn="l"/>
            <a:r>
              <a:rPr lang="de-AT" sz="2400" b="1" dirty="0">
                <a:ea typeface="Roboto Slab" pitchFamily="2" charset="0"/>
                <a:cs typeface="+mj-cs"/>
              </a:rPr>
              <a:t>AG Mobilität </a:t>
            </a:r>
          </a:p>
          <a:p>
            <a:pPr lvl="1"/>
            <a:r>
              <a:rPr lang="de-AT" sz="2100" b="1" dirty="0">
                <a:ea typeface="Roboto Slab" pitchFamily="2" charset="0"/>
                <a:cs typeface="+mj-cs"/>
              </a:rPr>
              <a:t>Tourismus, Mobilität</a:t>
            </a:r>
          </a:p>
          <a:p>
            <a:pPr algn="l"/>
            <a:endParaRPr lang="de-AT" sz="2400" b="1" dirty="0">
              <a:ea typeface="Roboto Slab" pitchFamily="2" charset="0"/>
              <a:cs typeface="+mj-cs"/>
            </a:endParaRPr>
          </a:p>
          <a:p>
            <a:pPr algn="l"/>
            <a:r>
              <a:rPr lang="de-AT" sz="2400" b="1" dirty="0">
                <a:ea typeface="Roboto Slab" pitchFamily="2" charset="0"/>
                <a:cs typeface="+mj-cs"/>
              </a:rPr>
              <a:t>AG Begegnung/Miteinander </a:t>
            </a:r>
          </a:p>
          <a:p>
            <a:pPr lvl="1"/>
            <a:r>
              <a:rPr lang="de-AT" sz="2100" b="1" dirty="0">
                <a:ea typeface="Roboto Slab" pitchFamily="2" charset="0"/>
                <a:cs typeface="+mj-cs"/>
              </a:rPr>
              <a:t>Kultur, Veranstaltungen, Vereine, Soziales, Generationen</a:t>
            </a:r>
          </a:p>
          <a:p>
            <a:pPr algn="l"/>
            <a:endParaRPr lang="de-AT" sz="2400" b="1" dirty="0">
              <a:ea typeface="Roboto Slab" pitchFamily="2" charset="0"/>
              <a:cs typeface="+mj-cs"/>
            </a:endParaRPr>
          </a:p>
          <a:p>
            <a:pPr algn="l"/>
            <a:r>
              <a:rPr lang="de-AT" sz="2400" b="1" dirty="0">
                <a:ea typeface="Roboto Slab" pitchFamily="2" charset="0"/>
                <a:cs typeface="+mj-cs"/>
              </a:rPr>
              <a:t>AG Kinder und Jugend</a:t>
            </a:r>
          </a:p>
          <a:p>
            <a:pPr algn="l"/>
            <a:endParaRPr lang="de-AT" b="1" dirty="0">
              <a:solidFill>
                <a:srgbClr val="000000"/>
              </a:solidFill>
              <a:latin typeface="Oswald" panose="020F0502020204030204" pitchFamily="2" charset="0"/>
            </a:endParaRPr>
          </a:p>
          <a:p>
            <a:pPr algn="l"/>
            <a:endParaRPr lang="de-AT" b="1" dirty="0">
              <a:solidFill>
                <a:srgbClr val="000000"/>
              </a:solidFill>
              <a:latin typeface="Oswald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41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3722"/>
            <a:ext cx="1027976" cy="1096508"/>
          </a:xfrm>
          <a:prstGeom prst="rect">
            <a:avLst/>
          </a:prstGeom>
        </p:spPr>
      </p:pic>
      <p:pic>
        <p:nvPicPr>
          <p:cNvPr id="3078" name="Picture 6" descr="zeichen0806a">
            <a:extLst>
              <a:ext uri="{FF2B5EF4-FFF2-40B4-BE49-F238E27FC236}">
                <a16:creationId xmlns:a16="http://schemas.microsoft.com/office/drawing/2014/main" id="{BEBA46AC-DDC8-1AEA-5E36-182DF9B8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05" y="1080039"/>
            <a:ext cx="5894804" cy="49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95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A9A77-9ADB-40E6-A019-DF7400D7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VIELEN DANK!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3722"/>
            <a:ext cx="1027976" cy="10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8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B02C8B-6CEB-B80E-FD31-DB59B4FDF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b="6570"/>
          <a:stretch>
            <a:fillRect/>
          </a:stretch>
        </p:blipFill>
        <p:spPr bwMode="auto">
          <a:xfrm>
            <a:off x="322392" y="179424"/>
            <a:ext cx="4360878" cy="62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AA81745-AE3A-3751-46F1-CCE500B2D5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"/>
          <a:stretch/>
        </p:blipFill>
        <p:spPr bwMode="auto">
          <a:xfrm rot="5400000">
            <a:off x="5918071" y="1098571"/>
            <a:ext cx="6199171" cy="4360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A0CC3131-5BDD-6477-C244-58D13C8E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8643" y="2821810"/>
            <a:ext cx="914400" cy="914400"/>
          </a:xfrm>
          <a:prstGeom prst="rect">
            <a:avLst/>
          </a:prstGeom>
        </p:spPr>
      </p:pic>
      <p:pic>
        <p:nvPicPr>
          <p:cNvPr id="9" name="Grafik 8" descr="Markee nicht mehr folgen mit einfarbiger Füllung">
            <a:extLst>
              <a:ext uri="{FF2B5EF4-FFF2-40B4-BE49-F238E27FC236}">
                <a16:creationId xmlns:a16="http://schemas.microsoft.com/office/drawing/2014/main" id="{4031D476-D7F6-45EF-A9E1-EA21F3A46AA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7444" y="28435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7036457" cy="974626"/>
          </a:xfrm>
        </p:spPr>
        <p:txBody>
          <a:bodyPr/>
          <a:lstStyle/>
          <a:p>
            <a:r>
              <a:rPr lang="de-AT" dirty="0"/>
              <a:t>VORSCHAU AUF MÖGLICHE PROJEKTE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32E314-5FB8-47DA-8B2E-6B73C3D98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419" y="2271280"/>
            <a:ext cx="9899650" cy="3184525"/>
          </a:xfrm>
        </p:spPr>
        <p:txBody>
          <a:bodyPr/>
          <a:lstStyle/>
          <a:p>
            <a:r>
              <a:rPr lang="de-AT" sz="2300" dirty="0"/>
              <a:t>Ortskernbelebung</a:t>
            </a:r>
          </a:p>
          <a:p>
            <a:pPr lvl="1"/>
            <a:r>
              <a:rPr lang="de-AT" dirty="0"/>
              <a:t>Schaffung eines attraktiven Ortskerns</a:t>
            </a:r>
            <a:endParaRPr lang="de-AT" sz="500" dirty="0"/>
          </a:p>
          <a:p>
            <a:pPr marL="90000"/>
            <a:r>
              <a:rPr lang="de-AT" sz="2300" dirty="0">
                <a:latin typeface="+mn-lt"/>
                <a:cs typeface="Calibri" panose="020F0502020204030204" pitchFamily="34" charset="0"/>
              </a:rPr>
              <a:t>Bedarfsorientierte Mobilität</a:t>
            </a:r>
          </a:p>
          <a:p>
            <a:pPr lvl="1"/>
            <a:r>
              <a:rPr lang="de-AT" dirty="0"/>
              <a:t>Lückenschluss Radweg nach St. Peter/Haag</a:t>
            </a:r>
            <a:endParaRPr lang="de-AT" sz="2000" dirty="0">
              <a:cs typeface="Calibri" panose="020F0502020204030204" pitchFamily="34" charset="0"/>
            </a:endParaRPr>
          </a:p>
          <a:p>
            <a:pPr marL="90000"/>
            <a:r>
              <a:rPr lang="de-AT" sz="2300" dirty="0">
                <a:latin typeface="+mn-lt"/>
                <a:cs typeface="Calibri" panose="020F0502020204030204" pitchFamily="34" charset="0"/>
              </a:rPr>
              <a:t>Wirtschaftsraum </a:t>
            </a:r>
            <a:r>
              <a:rPr lang="de-AT" sz="2300" dirty="0" err="1">
                <a:latin typeface="+mn-lt"/>
                <a:cs typeface="Calibri" panose="020F0502020204030204" pitchFamily="34" charset="0"/>
              </a:rPr>
              <a:t>Weistrach</a:t>
            </a:r>
            <a:endParaRPr lang="de-AT" sz="2300" dirty="0">
              <a:latin typeface="+mn-lt"/>
              <a:cs typeface="Calibri" panose="020F0502020204030204" pitchFamily="34" charset="0"/>
            </a:endParaRPr>
          </a:p>
          <a:p>
            <a:pPr lvl="1">
              <a:buClr>
                <a:srgbClr val="005A99"/>
              </a:buClr>
            </a:pPr>
            <a:r>
              <a:rPr lang="de-AT" dirty="0"/>
              <a:t>Stärkung des Fremdenverkehrs – Nächtigungsmöglichkeiten</a:t>
            </a:r>
          </a:p>
          <a:p>
            <a:pPr marL="90000"/>
            <a:r>
              <a:rPr lang="de-AT" sz="2300" dirty="0">
                <a:latin typeface="+mn-lt"/>
                <a:cs typeface="Calibri" panose="020F0502020204030204" pitchFamily="34" charset="0"/>
              </a:rPr>
              <a:t>Identitätsstiftende Maßnahmen</a:t>
            </a:r>
          </a:p>
          <a:p>
            <a:pPr lvl="1">
              <a:buClr>
                <a:srgbClr val="005A99"/>
              </a:buClr>
            </a:pPr>
            <a:r>
              <a:rPr lang="de-AT" dirty="0"/>
              <a:t>Einbindung Neuzugezogene ins Gemeindeleben</a:t>
            </a:r>
          </a:p>
          <a:p>
            <a:pPr marL="90000"/>
            <a:r>
              <a:rPr lang="de-AT" sz="2300" dirty="0">
                <a:latin typeface="+mn-lt"/>
                <a:cs typeface="Calibri" panose="020F0502020204030204" pitchFamily="34" charset="0"/>
              </a:rPr>
              <a:t>Wohnen &amp; Leben</a:t>
            </a:r>
          </a:p>
          <a:p>
            <a:pPr lvl="1">
              <a:buClr>
                <a:srgbClr val="005A99"/>
              </a:buClr>
            </a:pPr>
            <a:r>
              <a:rPr lang="de-AT" dirty="0"/>
              <a:t>Soziale Infrastruktur im Ort gewährleisten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1BB1FA-3CC9-1A2F-B2BA-A5FC377B3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289" y="1447800"/>
            <a:ext cx="3143497" cy="48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Umfrageergebnisse</a:t>
            </a:r>
          </a:p>
        </p:txBody>
      </p:sp>
    </p:spTree>
    <p:extLst>
      <p:ext uri="{BB962C8B-B14F-4D97-AF65-F5344CB8AC3E}">
        <p14:creationId xmlns:p14="http://schemas.microsoft.com/office/powerpoint/2010/main" val="404474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08A4-1565-41BD-9F8A-BFA50143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Tolle Umfragequote!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32E314-5FB8-47DA-8B2E-6B73C3D98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710 Personen klickten auf die Umfrage oder scannten den QR Code</a:t>
            </a:r>
          </a:p>
          <a:p>
            <a:endParaRPr lang="de-DE" b="1" dirty="0"/>
          </a:p>
          <a:p>
            <a:r>
              <a:rPr lang="de-DE" b="1" dirty="0"/>
              <a:t>549 tatsächliche </a:t>
            </a:r>
            <a:r>
              <a:rPr lang="de-DE" b="1" dirty="0" err="1"/>
              <a:t>Umfrageteilnehmer:innen</a:t>
            </a:r>
            <a:r>
              <a:rPr lang="de-DE" dirty="0"/>
              <a:t>: davon 416 vollständig und 133 teilweise ausgefüllte Fragebögen.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546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Statistik: Geschlecht und Alter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401174"/>
              </p:ext>
            </p:extLst>
          </p:nvPr>
        </p:nvGraphicFramePr>
        <p:xfrm>
          <a:off x="5466715" y="1927144"/>
          <a:ext cx="5946352" cy="418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613928"/>
              </p:ext>
            </p:extLst>
          </p:nvPr>
        </p:nvGraphicFramePr>
        <p:xfrm>
          <a:off x="88383" y="1927145"/>
          <a:ext cx="5152555" cy="418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235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Wohnort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453154"/>
              </p:ext>
            </p:extLst>
          </p:nvPr>
        </p:nvGraphicFramePr>
        <p:xfrm>
          <a:off x="587022" y="1783644"/>
          <a:ext cx="10035821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342275"/>
      </p:ext>
    </p:extLst>
  </p:cSld>
  <p:clrMapOvr>
    <a:masterClrMapping/>
  </p:clrMapOvr>
</p:sld>
</file>

<file path=ppt/theme/theme1.xml><?xml version="1.0" encoding="utf-8"?>
<a:theme xmlns:a="http://schemas.openxmlformats.org/drawingml/2006/main" name="DorfStadtErneuerung">
  <a:themeElements>
    <a:clrScheme name="Benutzerdefiniert 1">
      <a:dk1>
        <a:srgbClr val="00599A"/>
      </a:dk1>
      <a:lt1>
        <a:srgbClr val="FFFFFF"/>
      </a:lt1>
      <a:dk2>
        <a:srgbClr val="282828"/>
      </a:dk2>
      <a:lt2>
        <a:srgbClr val="FFFFFF"/>
      </a:lt2>
      <a:accent1>
        <a:srgbClr val="FFD500"/>
      </a:accent1>
      <a:accent2>
        <a:srgbClr val="8BB35E"/>
      </a:accent2>
      <a:accent3>
        <a:srgbClr val="FFEF6B"/>
      </a:accent3>
      <a:accent4>
        <a:srgbClr val="9FC771"/>
      </a:accent4>
      <a:accent5>
        <a:srgbClr val="FFFFFF"/>
      </a:accent5>
      <a:accent6>
        <a:srgbClr val="FFFFFF"/>
      </a:accent6>
      <a:hlink>
        <a:srgbClr val="1C9BD8"/>
      </a:hlink>
      <a:folHlink>
        <a:srgbClr val="1C9BD8"/>
      </a:folHlink>
    </a:clrScheme>
    <a:fontScheme name="ENU Schriftarten">
      <a:majorFont>
        <a:latin typeface="Roboto Sla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9CBA9C2C-FD11-49F6-8818-6A8745F8F658}" vid="{BDCA21F0-994A-4C60-8408-D4A01E7AF7BC}"/>
    </a:ext>
  </a:extLst>
</a:theme>
</file>

<file path=ppt/theme/theme2.xml><?xml version="1.0" encoding="utf-8"?>
<a:theme xmlns:a="http://schemas.openxmlformats.org/drawingml/2006/main" name="DorfStadtErneuerung mit Logoleiste">
  <a:themeElements>
    <a:clrScheme name="Benutzerdefiniert 1">
      <a:dk1>
        <a:srgbClr val="00599A"/>
      </a:dk1>
      <a:lt1>
        <a:srgbClr val="FFFFFF"/>
      </a:lt1>
      <a:dk2>
        <a:srgbClr val="282828"/>
      </a:dk2>
      <a:lt2>
        <a:srgbClr val="FFFFFF"/>
      </a:lt2>
      <a:accent1>
        <a:srgbClr val="FFD500"/>
      </a:accent1>
      <a:accent2>
        <a:srgbClr val="8BB35E"/>
      </a:accent2>
      <a:accent3>
        <a:srgbClr val="FFEF6B"/>
      </a:accent3>
      <a:accent4>
        <a:srgbClr val="9FC771"/>
      </a:accent4>
      <a:accent5>
        <a:srgbClr val="FFFFFF"/>
      </a:accent5>
      <a:accent6>
        <a:srgbClr val="FFFFFF"/>
      </a:accent6>
      <a:hlink>
        <a:srgbClr val="1C9BD8"/>
      </a:hlink>
      <a:folHlink>
        <a:srgbClr val="1C9BD8"/>
      </a:folHlink>
    </a:clrScheme>
    <a:fontScheme name="ENU Schriftarten">
      <a:majorFont>
        <a:latin typeface="Roboto Sla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9CBA9C2C-FD11-49F6-8818-6A8745F8F658}" vid="{BDCA21F0-994A-4C60-8408-D4A01E7AF7B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ENU</Template>
  <TotalTime>0</TotalTime>
  <Words>314</Words>
  <Application>Microsoft Office PowerPoint</Application>
  <PresentationFormat>Benutzerdefiniert</PresentationFormat>
  <Paragraphs>81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3" baseType="lpstr">
      <vt:lpstr>Arial</vt:lpstr>
      <vt:lpstr>Oswald</vt:lpstr>
      <vt:lpstr>Roboto Slab</vt:lpstr>
      <vt:lpstr>Symbol</vt:lpstr>
      <vt:lpstr>Wingdings</vt:lpstr>
      <vt:lpstr>Calibri</vt:lpstr>
      <vt:lpstr>DorfStadtErneuerung</vt:lpstr>
      <vt:lpstr>DorfStadtErneuerung mit Logoleiste</vt:lpstr>
      <vt:lpstr>Ergebnispräsentation:  Meinungsumfrage Weistrach   22.2.2024</vt:lpstr>
      <vt:lpstr>Rückblick: Start Bürgerbeteiligung Weistrach</vt:lpstr>
      <vt:lpstr>PowerPoint-Präsentation</vt:lpstr>
      <vt:lpstr>PowerPoint-Präsentation</vt:lpstr>
      <vt:lpstr>VORSCHAU AUF MÖGLICHE PROJEKTE</vt:lpstr>
      <vt:lpstr>Umfrageergebnisse</vt:lpstr>
      <vt:lpstr>Tolle Umfragequote!</vt:lpstr>
      <vt:lpstr>Statistik: Geschlecht und Alter</vt:lpstr>
      <vt:lpstr>Wohnort</vt:lpstr>
      <vt:lpstr>Identität</vt:lpstr>
      <vt:lpstr>Identität</vt:lpstr>
      <vt:lpstr>Stärken</vt:lpstr>
      <vt:lpstr>Schwächen</vt:lpstr>
      <vt:lpstr>Beurteilung: Angebote derzeitig</vt:lpstr>
      <vt:lpstr>Top 5: Angebote derzeitig</vt:lpstr>
      <vt:lpstr> Bad 5: Angebote derzeitig</vt:lpstr>
      <vt:lpstr>Beurteilung: Angebote zukünftig</vt:lpstr>
      <vt:lpstr>Bad 5: Angebote zukünftig</vt:lpstr>
      <vt:lpstr>Top 5: Angebote zukünftig</vt:lpstr>
      <vt:lpstr>Ideen zur Ortskernbelebung?</vt:lpstr>
      <vt:lpstr>Information</vt:lpstr>
      <vt:lpstr>Fühlen Sie sich ausreichend informiert?</vt:lpstr>
      <vt:lpstr>Beurteilung Verwaltung und Politik</vt:lpstr>
      <vt:lpstr>Beurteilung öffentliche Einrichtungen</vt:lpstr>
      <vt:lpstr>Welche öffentliche Einrichtungen vermissen Sie?</vt:lpstr>
      <vt:lpstr>Wenn Sie Bürgermeister:in von Weistrach wären…</vt:lpstr>
      <vt:lpstr>Wichtigkeit Mobilitätsthemen</vt:lpstr>
      <vt:lpstr>Änderung der Wohnsituation</vt:lpstr>
      <vt:lpstr>Interesse: Baugrund und Einfamilienhaus</vt:lpstr>
      <vt:lpstr>Angebot Co-Working Space</vt:lpstr>
      <vt:lpstr>Engagement</vt:lpstr>
      <vt:lpstr>Und wie geht es weiter? </vt:lpstr>
      <vt:lpstr>Arbeitsgruppen</vt:lpstr>
      <vt:lpstr>PowerPoint-Präsentation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Schreibeis</dc:creator>
  <cp:lastModifiedBy>Nadine Reiter</cp:lastModifiedBy>
  <cp:revision>67</cp:revision>
  <dcterms:created xsi:type="dcterms:W3CDTF">2022-01-18T14:10:44Z</dcterms:created>
  <dcterms:modified xsi:type="dcterms:W3CDTF">2024-03-07T07:31:31Z</dcterms:modified>
</cp:coreProperties>
</file>